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B612 Bold" panose="020B0604020202020204" charset="0"/>
      <p:regular r:id="rId27"/>
    </p:embeddedFont>
    <p:embeddedFont>
      <p:font typeface="Canva Sans" panose="020B0604020202020204" charset="0"/>
      <p:regular r:id="rId28"/>
    </p:embeddedFont>
    <p:embeddedFont>
      <p:font typeface="Cormorant Garamond Bold" panose="020B0604020202020204" charset="0"/>
      <p:regular r:id="rId29"/>
    </p:embeddedFont>
    <p:embeddedFont>
      <p:font typeface="Cormorant Garamond Bold Italics" panose="020B0604020202020204" charset="0"/>
      <p:regular r:id="rId30"/>
    </p:embeddedFont>
    <p:embeddedFont>
      <p:font typeface="Glacial Indifference" panose="020B0604020202020204" charset="0"/>
      <p:regular r:id="rId31"/>
    </p:embeddedFont>
    <p:embeddedFont>
      <p:font typeface="Glacial Indifference Bold" panose="020B0604020202020204" charset="0"/>
      <p:regular r:id="rId32"/>
    </p:embeddedFont>
    <p:embeddedFont>
      <p:font typeface="The Season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2.sv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2.svg"/><Relationship Id="rId7"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2.svg"/><Relationship Id="rId7" Type="http://schemas.openxmlformats.org/officeDocument/2006/relationships/image" Target="../media/image7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2.svg"/><Relationship Id="rId7" Type="http://schemas.openxmlformats.org/officeDocument/2006/relationships/image" Target="../media/image80.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8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eg"/><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23.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2.sv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3809790" y="5826116"/>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flipH="1">
            <a:off x="1925123" y="2221779"/>
            <a:ext cx="0" cy="5843443"/>
          </a:xfrm>
          <a:prstGeom prst="line">
            <a:avLst/>
          </a:prstGeom>
          <a:ln w="57150" cap="flat">
            <a:solidFill>
              <a:srgbClr val="2D3880"/>
            </a:solidFill>
            <a:prstDash val="solid"/>
            <a:headEnd type="none" w="sm" len="sm"/>
            <a:tailEnd type="none" w="sm" len="sm"/>
          </a:ln>
        </p:spPr>
      </p:sp>
      <p:sp>
        <p:nvSpPr>
          <p:cNvPr id="6" name="Freeform 6"/>
          <p:cNvSpPr/>
          <p:nvPr/>
        </p:nvSpPr>
        <p:spPr>
          <a:xfrm>
            <a:off x="2374081" y="6240682"/>
            <a:ext cx="1824539" cy="1824539"/>
          </a:xfrm>
          <a:custGeom>
            <a:avLst/>
            <a:gdLst/>
            <a:ahLst/>
            <a:cxnLst/>
            <a:rect l="l" t="t" r="r" b="b"/>
            <a:pathLst>
              <a:path w="1824539" h="1824539">
                <a:moveTo>
                  <a:pt x="0" y="0"/>
                </a:moveTo>
                <a:lnTo>
                  <a:pt x="1824539" y="0"/>
                </a:lnTo>
                <a:lnTo>
                  <a:pt x="1824539" y="1824539"/>
                </a:lnTo>
                <a:lnTo>
                  <a:pt x="0" y="1824539"/>
                </a:lnTo>
                <a:lnTo>
                  <a:pt x="0" y="0"/>
                </a:lnTo>
                <a:close/>
              </a:path>
            </a:pathLst>
          </a:custGeom>
          <a:blipFill>
            <a:blip r:embed="rId7"/>
            <a:stretch>
              <a:fillRect/>
            </a:stretch>
          </a:blipFill>
        </p:spPr>
      </p:sp>
      <p:sp>
        <p:nvSpPr>
          <p:cNvPr id="7" name="TextBox 7"/>
          <p:cNvSpPr txBox="1"/>
          <p:nvPr/>
        </p:nvSpPr>
        <p:spPr>
          <a:xfrm>
            <a:off x="2117653" y="2345604"/>
            <a:ext cx="5826888" cy="3317048"/>
          </a:xfrm>
          <a:prstGeom prst="rect">
            <a:avLst/>
          </a:prstGeom>
        </p:spPr>
        <p:txBody>
          <a:bodyPr lIns="0" tIns="0" rIns="0" bIns="0" rtlCol="0" anchor="t">
            <a:spAutoFit/>
          </a:bodyPr>
          <a:lstStyle/>
          <a:p>
            <a:pPr marL="0" lvl="0" indent="0" algn="l">
              <a:lnSpc>
                <a:spcPts val="6467"/>
              </a:lnSpc>
            </a:pPr>
            <a:r>
              <a:rPr lang="en-US" sz="6467">
                <a:solidFill>
                  <a:srgbClr val="2D3880"/>
                </a:solidFill>
                <a:latin typeface="Cormorant Garamond Bold"/>
              </a:rPr>
              <a:t>HOTEL RESERVATION ANALYSIS WITH SQL</a:t>
            </a:r>
          </a:p>
        </p:txBody>
      </p:sp>
      <p:sp>
        <p:nvSpPr>
          <p:cNvPr id="8" name="TextBox 8"/>
          <p:cNvSpPr txBox="1"/>
          <p:nvPr/>
        </p:nvSpPr>
        <p:spPr>
          <a:xfrm>
            <a:off x="12075252" y="4378347"/>
            <a:ext cx="10368096" cy="537845"/>
          </a:xfrm>
          <a:prstGeom prst="rect">
            <a:avLst/>
          </a:prstGeom>
        </p:spPr>
        <p:txBody>
          <a:bodyPr lIns="0" tIns="0" rIns="0" bIns="0" rtlCol="0" anchor="t">
            <a:spAutoFit/>
          </a:bodyPr>
          <a:lstStyle/>
          <a:p>
            <a:pPr marL="0" lvl="0" indent="0" algn="l">
              <a:lnSpc>
                <a:spcPts val="4480"/>
              </a:lnSpc>
            </a:pPr>
            <a:r>
              <a:rPr lang="en-US" sz="3200">
                <a:solidFill>
                  <a:srgbClr val="2D3880"/>
                </a:solidFill>
                <a:latin typeface="Glacial Indifference"/>
              </a:rPr>
              <a:t>BY ANUSHKA MATHUR</a:t>
            </a:r>
          </a:p>
        </p:txBody>
      </p:sp>
      <p:sp>
        <p:nvSpPr>
          <p:cNvPr id="9" name="TextBox 9"/>
          <p:cNvSpPr txBox="1"/>
          <p:nvPr/>
        </p:nvSpPr>
        <p:spPr>
          <a:xfrm>
            <a:off x="10516618" y="6542871"/>
            <a:ext cx="10368096" cy="537845"/>
          </a:xfrm>
          <a:prstGeom prst="rect">
            <a:avLst/>
          </a:prstGeom>
        </p:spPr>
        <p:txBody>
          <a:bodyPr lIns="0" tIns="0" rIns="0" bIns="0" rtlCol="0" anchor="t">
            <a:spAutoFit/>
          </a:bodyPr>
          <a:lstStyle/>
          <a:p>
            <a:pPr marL="0" lvl="0" indent="0" algn="l">
              <a:lnSpc>
                <a:spcPts val="4480"/>
              </a:lnSpc>
              <a:spcBef>
                <a:spcPct val="0"/>
              </a:spcBef>
            </a:pPr>
            <a:r>
              <a:rPr lang="en-US" sz="3200">
                <a:solidFill>
                  <a:srgbClr val="2D3880"/>
                </a:solidFill>
                <a:latin typeface="Glacial Indifference"/>
              </a:rPr>
              <a:t>PROFILE - DATA ANALYST INTERN </a:t>
            </a:r>
          </a:p>
        </p:txBody>
      </p:sp>
      <p:sp>
        <p:nvSpPr>
          <p:cNvPr id="10" name="TextBox 10"/>
          <p:cNvSpPr txBox="1"/>
          <p:nvPr/>
        </p:nvSpPr>
        <p:spPr>
          <a:xfrm>
            <a:off x="13103952" y="5364631"/>
            <a:ext cx="10368096" cy="537845"/>
          </a:xfrm>
          <a:prstGeom prst="rect">
            <a:avLst/>
          </a:prstGeom>
        </p:spPr>
        <p:txBody>
          <a:bodyPr lIns="0" tIns="0" rIns="0" bIns="0" rtlCol="0" anchor="t">
            <a:spAutoFit/>
          </a:bodyPr>
          <a:lstStyle/>
          <a:p>
            <a:pPr marL="0" lvl="0" indent="0" algn="l">
              <a:lnSpc>
                <a:spcPts val="4480"/>
              </a:lnSpc>
            </a:pPr>
            <a:r>
              <a:rPr lang="en-US" sz="3200">
                <a:solidFill>
                  <a:srgbClr val="2D3880"/>
                </a:solidFill>
                <a:latin typeface="Glacial Indifference"/>
              </a:rPr>
              <a:t>BATCH NAME : MIP-DA-10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82701" y="0"/>
            <a:ext cx="6714605" cy="10287000"/>
          </a:xfrm>
          <a:custGeom>
            <a:avLst/>
            <a:gdLst/>
            <a:ahLst/>
            <a:cxnLst/>
            <a:rect l="l" t="t" r="r" b="b"/>
            <a:pathLst>
              <a:path w="6714605" h="10287000">
                <a:moveTo>
                  <a:pt x="0" y="0"/>
                </a:moveTo>
                <a:lnTo>
                  <a:pt x="6714606" y="0"/>
                </a:lnTo>
                <a:lnTo>
                  <a:pt x="671460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331905" y="0"/>
            <a:ext cx="10466065" cy="5447577"/>
          </a:xfrm>
          <a:custGeom>
            <a:avLst/>
            <a:gdLst/>
            <a:ahLst/>
            <a:cxnLst/>
            <a:rect l="l" t="t" r="r" b="b"/>
            <a:pathLst>
              <a:path w="10466065" h="5447577">
                <a:moveTo>
                  <a:pt x="0" y="0"/>
                </a:moveTo>
                <a:lnTo>
                  <a:pt x="10466065" y="0"/>
                </a:lnTo>
                <a:lnTo>
                  <a:pt x="10466065" y="5447577"/>
                </a:lnTo>
                <a:lnTo>
                  <a:pt x="0" y="5447577"/>
                </a:lnTo>
                <a:lnTo>
                  <a:pt x="0" y="0"/>
                </a:lnTo>
                <a:close/>
              </a:path>
            </a:pathLst>
          </a:custGeom>
          <a:blipFill>
            <a:blip r:embed="rId4"/>
            <a:stretch>
              <a:fillRect/>
            </a:stretch>
          </a:blipFill>
        </p:spPr>
      </p:sp>
      <p:sp>
        <p:nvSpPr>
          <p:cNvPr id="7" name="Freeform 7"/>
          <p:cNvSpPr/>
          <p:nvPr/>
        </p:nvSpPr>
        <p:spPr>
          <a:xfrm>
            <a:off x="6331905" y="5615351"/>
            <a:ext cx="7236736" cy="5532383"/>
          </a:xfrm>
          <a:custGeom>
            <a:avLst/>
            <a:gdLst/>
            <a:ahLst/>
            <a:cxnLst/>
            <a:rect l="l" t="t" r="r" b="b"/>
            <a:pathLst>
              <a:path w="7236736" h="5532383">
                <a:moveTo>
                  <a:pt x="0" y="0"/>
                </a:moveTo>
                <a:lnTo>
                  <a:pt x="7236736" y="0"/>
                </a:lnTo>
                <a:lnTo>
                  <a:pt x="7236736" y="5532383"/>
                </a:lnTo>
                <a:lnTo>
                  <a:pt x="0" y="5532383"/>
                </a:lnTo>
                <a:lnTo>
                  <a:pt x="0" y="0"/>
                </a:lnTo>
                <a:close/>
              </a:path>
            </a:pathLst>
          </a:custGeom>
          <a:blipFill>
            <a:blip r:embed="rId5"/>
            <a:stretch>
              <a:fillRect/>
            </a:stretch>
          </a:blipFill>
        </p:spPr>
      </p:sp>
      <p:sp>
        <p:nvSpPr>
          <p:cNvPr id="8" name="TextBox 8"/>
          <p:cNvSpPr txBox="1"/>
          <p:nvPr/>
        </p:nvSpPr>
        <p:spPr>
          <a:xfrm>
            <a:off x="514350" y="224757"/>
            <a:ext cx="5303205" cy="2278380"/>
          </a:xfrm>
          <a:prstGeom prst="rect">
            <a:avLst/>
          </a:prstGeom>
        </p:spPr>
        <p:txBody>
          <a:bodyPr lIns="0" tIns="0" rIns="0" bIns="0" rtlCol="0" anchor="t">
            <a:spAutoFit/>
          </a:bodyPr>
          <a:lstStyle/>
          <a:p>
            <a:pPr marL="0" lvl="0" indent="0" algn="l">
              <a:lnSpc>
                <a:spcPts val="9000"/>
              </a:lnSpc>
            </a:pPr>
            <a:r>
              <a:rPr lang="en-US" sz="7200">
                <a:solidFill>
                  <a:srgbClr val="FFFFFF"/>
                </a:solidFill>
                <a:latin typeface="Cormorant Garamond Bold Italics"/>
              </a:rPr>
              <a:t>DISCUSSIONS &amp; CODE</a:t>
            </a:r>
          </a:p>
        </p:txBody>
      </p:sp>
      <p:grpSp>
        <p:nvGrpSpPr>
          <p:cNvPr id="9" name="Group 9"/>
          <p:cNvGrpSpPr/>
          <p:nvPr/>
        </p:nvGrpSpPr>
        <p:grpSpPr>
          <a:xfrm>
            <a:off x="432691" y="2482336"/>
            <a:ext cx="4793390" cy="7403553"/>
            <a:chOff x="0" y="0"/>
            <a:chExt cx="6391187" cy="9871404"/>
          </a:xfrm>
        </p:grpSpPr>
        <p:sp>
          <p:nvSpPr>
            <p:cNvPr id="10" name="TextBox 10"/>
            <p:cNvSpPr txBox="1"/>
            <p:nvPr/>
          </p:nvSpPr>
          <p:spPr>
            <a:xfrm>
              <a:off x="0" y="428798"/>
              <a:ext cx="6391187" cy="9442606"/>
            </a:xfrm>
            <a:prstGeom prst="rect">
              <a:avLst/>
            </a:prstGeom>
          </p:spPr>
          <p:txBody>
            <a:bodyPr lIns="0" tIns="0" rIns="0" bIns="0" rtlCol="0" anchor="t">
              <a:spAutoFit/>
            </a:bodyPr>
            <a:lstStyle/>
            <a:p>
              <a:pPr algn="l">
                <a:lnSpc>
                  <a:spcPts val="3141"/>
                </a:lnSpc>
              </a:pPr>
              <a:r>
                <a:rPr lang="en-US" sz="1847">
                  <a:solidFill>
                    <a:srgbClr val="2B1714"/>
                  </a:solidFill>
                  <a:latin typeface="Glacial Indifference"/>
                </a:rPr>
                <a:t>Taking Average of all the schemas is essential for predicting the approximate averages of a particular field. This comes under basic analytics.</a:t>
              </a:r>
            </a:p>
            <a:p>
              <a:pPr algn="l">
                <a:lnSpc>
                  <a:spcPts val="3141"/>
                </a:lnSpc>
              </a:pPr>
              <a:endParaRPr lang="en-US" sz="1847">
                <a:solidFill>
                  <a:srgbClr val="2B1714"/>
                </a:solidFill>
                <a:latin typeface="Glacial Indifference"/>
              </a:endParaRPr>
            </a:p>
            <a:p>
              <a:pPr algn="l">
                <a:lnSpc>
                  <a:spcPts val="3141"/>
                </a:lnSpc>
              </a:pPr>
              <a:r>
                <a:rPr lang="en-US" sz="1847">
                  <a:solidFill>
                    <a:srgbClr val="2B1714"/>
                  </a:solidFill>
                  <a:latin typeface="Glacial Indifference"/>
                </a:rPr>
                <a:t>Average or arithmetic means give us rough estimate about the common values in that set so that the calculations on all the values will be more or less the same.</a:t>
              </a:r>
            </a:p>
            <a:p>
              <a:pPr marL="398925" lvl="1" indent="-199462" algn="l">
                <a:lnSpc>
                  <a:spcPts val="3141"/>
                </a:lnSpc>
                <a:buFont typeface="Arial"/>
                <a:buChar char="•"/>
              </a:pPr>
              <a:r>
                <a:rPr lang="en-US" sz="1847">
                  <a:solidFill>
                    <a:srgbClr val="2B1714"/>
                  </a:solidFill>
                  <a:latin typeface="Glacial Indifference"/>
                </a:rPr>
                <a:t>Averages can provide a simple summary of large amounts of data.</a:t>
              </a:r>
            </a:p>
            <a:p>
              <a:pPr marL="398925" lvl="1" indent="-199462" algn="l">
                <a:lnSpc>
                  <a:spcPts val="3141"/>
                </a:lnSpc>
                <a:buFont typeface="Arial"/>
                <a:buChar char="•"/>
              </a:pPr>
              <a:r>
                <a:rPr lang="en-US" sz="1847">
                  <a:solidFill>
                    <a:srgbClr val="2B1714"/>
                  </a:solidFill>
                  <a:latin typeface="Glacial Indifference"/>
                </a:rPr>
                <a:t>Averages can help you identify trends and patterns in data, and look past random fluctuations to see the central trend.</a:t>
              </a:r>
            </a:p>
            <a:p>
              <a:pPr marL="398925" lvl="1" indent="-199462" algn="l">
                <a:lnSpc>
                  <a:spcPts val="3141"/>
                </a:lnSpc>
                <a:buFont typeface="Arial"/>
                <a:buChar char="•"/>
              </a:pPr>
              <a:r>
                <a:rPr lang="en-US" sz="1847">
                  <a:solidFill>
                    <a:srgbClr val="2B1714"/>
                  </a:solidFill>
                  <a:latin typeface="Glacial Indifference"/>
                </a:rPr>
                <a:t>Averages can be useful for comparing different quantities of the same category.</a:t>
              </a:r>
            </a:p>
            <a:p>
              <a:pPr marL="398925" lvl="1" indent="-199462" algn="l">
                <a:lnSpc>
                  <a:spcPts val="3141"/>
                </a:lnSpc>
                <a:buFont typeface="Arial"/>
                <a:buChar char="•"/>
              </a:pPr>
              <a:r>
                <a:rPr lang="en-US" sz="1847">
                  <a:solidFill>
                    <a:srgbClr val="2B1714"/>
                  </a:solidFill>
                  <a:latin typeface="Glacial Indifference"/>
                </a:rPr>
                <a:t>Understanding how to find averages can help you make better business decisions. </a:t>
              </a:r>
            </a:p>
          </p:txBody>
        </p:sp>
        <p:sp>
          <p:nvSpPr>
            <p:cNvPr id="11" name="TextBox 11"/>
            <p:cNvSpPr txBox="1"/>
            <p:nvPr/>
          </p:nvSpPr>
          <p:spPr>
            <a:xfrm>
              <a:off x="0" y="-104775"/>
              <a:ext cx="6391187" cy="532534"/>
            </a:xfrm>
            <a:prstGeom prst="rect">
              <a:avLst/>
            </a:prstGeom>
          </p:spPr>
          <p:txBody>
            <a:bodyPr lIns="0" tIns="0" rIns="0" bIns="0" rtlCol="0" anchor="t">
              <a:spAutoFit/>
            </a:bodyPr>
            <a:lstStyle/>
            <a:p>
              <a:pPr marL="0" lvl="0" indent="0" algn="l">
                <a:lnSpc>
                  <a:spcPts val="3651"/>
                </a:lnSpc>
              </a:pPr>
              <a:r>
                <a:rPr lang="en-US" sz="2147">
                  <a:solidFill>
                    <a:srgbClr val="2D3880"/>
                  </a:solidFill>
                  <a:latin typeface="Glacial Indifference Bold"/>
                </a:rPr>
                <a:t>Computing AVERAGE Values</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7325" y="0"/>
            <a:ext cx="8262880" cy="5053152"/>
          </a:xfrm>
          <a:custGeom>
            <a:avLst/>
            <a:gdLst/>
            <a:ahLst/>
            <a:cxnLst/>
            <a:rect l="l" t="t" r="r" b="b"/>
            <a:pathLst>
              <a:path w="8262880" h="5053152">
                <a:moveTo>
                  <a:pt x="0" y="0"/>
                </a:moveTo>
                <a:lnTo>
                  <a:pt x="8262880" y="0"/>
                </a:lnTo>
                <a:lnTo>
                  <a:pt x="8262880" y="5053152"/>
                </a:lnTo>
                <a:lnTo>
                  <a:pt x="0" y="5053152"/>
                </a:lnTo>
                <a:lnTo>
                  <a:pt x="0" y="0"/>
                </a:lnTo>
                <a:close/>
              </a:path>
            </a:pathLst>
          </a:custGeom>
          <a:blipFill>
            <a:blip r:embed="rId2"/>
            <a:stretch>
              <a:fillRect/>
            </a:stretch>
          </a:blipFill>
        </p:spPr>
      </p:sp>
      <p:sp>
        <p:nvSpPr>
          <p:cNvPr id="3" name="Freeform 3"/>
          <p:cNvSpPr/>
          <p:nvPr/>
        </p:nvSpPr>
        <p:spPr>
          <a:xfrm>
            <a:off x="10770977" y="8443"/>
            <a:ext cx="7771447" cy="5135057"/>
          </a:xfrm>
          <a:custGeom>
            <a:avLst/>
            <a:gdLst/>
            <a:ahLst/>
            <a:cxnLst/>
            <a:rect l="l" t="t" r="r" b="b"/>
            <a:pathLst>
              <a:path w="7771447" h="5135057">
                <a:moveTo>
                  <a:pt x="0" y="0"/>
                </a:moveTo>
                <a:lnTo>
                  <a:pt x="7771447" y="0"/>
                </a:lnTo>
                <a:lnTo>
                  <a:pt x="7771447" y="5135057"/>
                </a:lnTo>
                <a:lnTo>
                  <a:pt x="0" y="5135057"/>
                </a:lnTo>
                <a:lnTo>
                  <a:pt x="0" y="0"/>
                </a:lnTo>
                <a:close/>
              </a:path>
            </a:pathLst>
          </a:custGeom>
          <a:blipFill>
            <a:blip r:embed="rId3"/>
            <a:stretch>
              <a:fillRect/>
            </a:stretch>
          </a:blipFill>
        </p:spPr>
      </p:sp>
      <p:sp>
        <p:nvSpPr>
          <p:cNvPr id="4" name="Freeform 4"/>
          <p:cNvSpPr/>
          <p:nvPr/>
        </p:nvSpPr>
        <p:spPr>
          <a:xfrm>
            <a:off x="0" y="5204327"/>
            <a:ext cx="8345623" cy="5082673"/>
          </a:xfrm>
          <a:custGeom>
            <a:avLst/>
            <a:gdLst/>
            <a:ahLst/>
            <a:cxnLst/>
            <a:rect l="l" t="t" r="r" b="b"/>
            <a:pathLst>
              <a:path w="8345623" h="5082673">
                <a:moveTo>
                  <a:pt x="0" y="0"/>
                </a:moveTo>
                <a:lnTo>
                  <a:pt x="8345623" y="0"/>
                </a:lnTo>
                <a:lnTo>
                  <a:pt x="8345623" y="5082673"/>
                </a:lnTo>
                <a:lnTo>
                  <a:pt x="0" y="5082673"/>
                </a:lnTo>
                <a:lnTo>
                  <a:pt x="0" y="0"/>
                </a:lnTo>
                <a:close/>
              </a:path>
            </a:pathLst>
          </a:custGeom>
          <a:blipFill>
            <a:blip r:embed="rId4"/>
            <a:stretch>
              <a:fillRect/>
            </a:stretch>
          </a:blipFill>
        </p:spPr>
      </p:sp>
      <p:sp>
        <p:nvSpPr>
          <p:cNvPr id="5" name="Freeform 5"/>
          <p:cNvSpPr/>
          <p:nvPr/>
        </p:nvSpPr>
        <p:spPr>
          <a:xfrm>
            <a:off x="8925258" y="5038851"/>
            <a:ext cx="9617166" cy="5248149"/>
          </a:xfrm>
          <a:custGeom>
            <a:avLst/>
            <a:gdLst/>
            <a:ahLst/>
            <a:cxnLst/>
            <a:rect l="l" t="t" r="r" b="b"/>
            <a:pathLst>
              <a:path w="9617166" h="5248149">
                <a:moveTo>
                  <a:pt x="0" y="0"/>
                </a:moveTo>
                <a:lnTo>
                  <a:pt x="9617166" y="0"/>
                </a:lnTo>
                <a:lnTo>
                  <a:pt x="9617166" y="5248149"/>
                </a:lnTo>
                <a:lnTo>
                  <a:pt x="0" y="5248149"/>
                </a:lnTo>
                <a:lnTo>
                  <a:pt x="0" y="0"/>
                </a:lnTo>
                <a:close/>
              </a:path>
            </a:pathLst>
          </a:custGeom>
          <a:blipFill>
            <a:blip r:embed="rId5"/>
            <a:stretch>
              <a:fillRect/>
            </a:stretch>
          </a:blipFill>
        </p:spPr>
      </p:sp>
      <p:sp>
        <p:nvSpPr>
          <p:cNvPr id="6" name="TextBox 6"/>
          <p:cNvSpPr txBox="1"/>
          <p:nvPr/>
        </p:nvSpPr>
        <p:spPr>
          <a:xfrm rot="5400000">
            <a:off x="7037849" y="2348324"/>
            <a:ext cx="4818459" cy="455295"/>
          </a:xfrm>
          <a:prstGeom prst="rect">
            <a:avLst/>
          </a:prstGeom>
        </p:spPr>
        <p:txBody>
          <a:bodyPr lIns="0" tIns="0" rIns="0" bIns="0" rtlCol="0" anchor="t">
            <a:spAutoFit/>
          </a:bodyPr>
          <a:lstStyle/>
          <a:p>
            <a:pPr algn="ctr">
              <a:lnSpc>
                <a:spcPts val="3780"/>
              </a:lnSpc>
            </a:pPr>
            <a:r>
              <a:rPr lang="en-US" sz="2700">
                <a:solidFill>
                  <a:srgbClr val="000000"/>
                </a:solidFill>
                <a:latin typeface="B612 Bold"/>
              </a:rPr>
              <a:t>SOME MORE PREREQUISITES</a:t>
            </a:r>
          </a:p>
        </p:txBody>
      </p:sp>
      <p:sp>
        <p:nvSpPr>
          <p:cNvPr id="7" name="TextBox 7"/>
          <p:cNvSpPr txBox="1"/>
          <p:nvPr/>
        </p:nvSpPr>
        <p:spPr>
          <a:xfrm>
            <a:off x="3944115" y="3503245"/>
            <a:ext cx="395932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CHOICE OF MEAL PLANS</a:t>
            </a:r>
          </a:p>
        </p:txBody>
      </p:sp>
      <p:sp>
        <p:nvSpPr>
          <p:cNvPr id="8" name="TextBox 8"/>
          <p:cNvSpPr txBox="1"/>
          <p:nvPr/>
        </p:nvSpPr>
        <p:spPr>
          <a:xfrm>
            <a:off x="14328675" y="3227474"/>
            <a:ext cx="395932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CHOICE OF ROOM TYPE</a:t>
            </a:r>
          </a:p>
        </p:txBody>
      </p:sp>
      <p:sp>
        <p:nvSpPr>
          <p:cNvPr id="9" name="TextBox 9"/>
          <p:cNvSpPr txBox="1"/>
          <p:nvPr/>
        </p:nvSpPr>
        <p:spPr>
          <a:xfrm>
            <a:off x="4172812" y="8330601"/>
            <a:ext cx="395932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CHOICE OF MARKET SEGMENT</a:t>
            </a:r>
          </a:p>
        </p:txBody>
      </p:sp>
      <p:sp>
        <p:nvSpPr>
          <p:cNvPr id="10" name="TextBox 10"/>
          <p:cNvSpPr txBox="1"/>
          <p:nvPr/>
        </p:nvSpPr>
        <p:spPr>
          <a:xfrm>
            <a:off x="13733841" y="8887496"/>
            <a:ext cx="3959325"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CHOICE OF BOOKING STATUS</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9145381"/>
            <a:ext cx="1450093" cy="1141619"/>
          </a:xfrm>
          <a:custGeom>
            <a:avLst/>
            <a:gdLst/>
            <a:ahLst/>
            <a:cxnLst/>
            <a:rect l="l" t="t" r="r" b="b"/>
            <a:pathLst>
              <a:path w="1450093" h="1141619">
                <a:moveTo>
                  <a:pt x="0" y="1141619"/>
                </a:moveTo>
                <a:lnTo>
                  <a:pt x="1450093" y="1141619"/>
                </a:lnTo>
                <a:lnTo>
                  <a:pt x="1450093" y="0"/>
                </a:lnTo>
                <a:lnTo>
                  <a:pt x="0" y="0"/>
                </a:lnTo>
                <a:lnTo>
                  <a:pt x="0" y="114161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65558" y="8340833"/>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081551" y="-215302"/>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QUESTIONS</a:t>
            </a:r>
          </a:p>
        </p:txBody>
      </p:sp>
      <p:grpSp>
        <p:nvGrpSpPr>
          <p:cNvPr id="5" name="Group 5"/>
          <p:cNvGrpSpPr/>
          <p:nvPr/>
        </p:nvGrpSpPr>
        <p:grpSpPr>
          <a:xfrm>
            <a:off x="16757" y="1621857"/>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01</a:t>
              </a:r>
            </a:p>
          </p:txBody>
        </p:sp>
      </p:grpSp>
      <p:grpSp>
        <p:nvGrpSpPr>
          <p:cNvPr id="8" name="Group 8"/>
          <p:cNvGrpSpPr/>
          <p:nvPr/>
        </p:nvGrpSpPr>
        <p:grpSpPr>
          <a:xfrm>
            <a:off x="16757" y="2993352"/>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02</a:t>
              </a:r>
            </a:p>
          </p:txBody>
        </p:sp>
      </p:grpSp>
      <p:grpSp>
        <p:nvGrpSpPr>
          <p:cNvPr id="11" name="Group 11"/>
          <p:cNvGrpSpPr/>
          <p:nvPr/>
        </p:nvGrpSpPr>
        <p:grpSpPr>
          <a:xfrm>
            <a:off x="16757" y="4533202"/>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03</a:t>
              </a:r>
            </a:p>
          </p:txBody>
        </p:sp>
      </p:grpSp>
      <p:grpSp>
        <p:nvGrpSpPr>
          <p:cNvPr id="14" name="Group 14"/>
          <p:cNvGrpSpPr/>
          <p:nvPr/>
        </p:nvGrpSpPr>
        <p:grpSpPr>
          <a:xfrm>
            <a:off x="16757" y="6317297"/>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04</a:t>
              </a:r>
            </a:p>
          </p:txBody>
        </p:sp>
      </p:grpSp>
      <p:grpSp>
        <p:nvGrpSpPr>
          <p:cNvPr id="17" name="Group 17"/>
          <p:cNvGrpSpPr/>
          <p:nvPr/>
        </p:nvGrpSpPr>
        <p:grpSpPr>
          <a:xfrm>
            <a:off x="16757" y="8302594"/>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05</a:t>
              </a:r>
            </a:p>
          </p:txBody>
        </p:sp>
      </p:grpSp>
      <p:grpSp>
        <p:nvGrpSpPr>
          <p:cNvPr id="20" name="Group 20"/>
          <p:cNvGrpSpPr/>
          <p:nvPr/>
        </p:nvGrpSpPr>
        <p:grpSpPr>
          <a:xfrm>
            <a:off x="5218077" y="1307570"/>
            <a:ext cx="842787" cy="8427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06</a:t>
              </a:r>
            </a:p>
          </p:txBody>
        </p:sp>
      </p:grpSp>
      <p:grpSp>
        <p:nvGrpSpPr>
          <p:cNvPr id="23" name="Group 23"/>
          <p:cNvGrpSpPr/>
          <p:nvPr/>
        </p:nvGrpSpPr>
        <p:grpSpPr>
          <a:xfrm>
            <a:off x="5028989" y="3509996"/>
            <a:ext cx="842787" cy="8427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07</a:t>
              </a:r>
            </a:p>
          </p:txBody>
        </p:sp>
      </p:grpSp>
      <p:grpSp>
        <p:nvGrpSpPr>
          <p:cNvPr id="26" name="Group 26"/>
          <p:cNvGrpSpPr/>
          <p:nvPr/>
        </p:nvGrpSpPr>
        <p:grpSpPr>
          <a:xfrm>
            <a:off x="4916983" y="5229189"/>
            <a:ext cx="842787" cy="84278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08</a:t>
              </a:r>
            </a:p>
          </p:txBody>
        </p:sp>
      </p:grpSp>
      <p:sp>
        <p:nvSpPr>
          <p:cNvPr id="29" name="TextBox 29"/>
          <p:cNvSpPr txBox="1"/>
          <p:nvPr/>
        </p:nvSpPr>
        <p:spPr>
          <a:xfrm>
            <a:off x="1028700" y="1464765"/>
            <a:ext cx="4017927" cy="902619"/>
          </a:xfrm>
          <a:prstGeom prst="rect">
            <a:avLst/>
          </a:prstGeom>
        </p:spPr>
        <p:txBody>
          <a:bodyPr lIns="0" tIns="0" rIns="0" bIns="0" rtlCol="0" anchor="t">
            <a:spAutoFit/>
          </a:bodyPr>
          <a:lstStyle/>
          <a:p>
            <a:pPr algn="l">
              <a:lnSpc>
                <a:spcPts val="3632"/>
              </a:lnSpc>
            </a:pPr>
            <a:r>
              <a:rPr lang="en-US" sz="2594">
                <a:solidFill>
                  <a:srgbClr val="2D3880"/>
                </a:solidFill>
                <a:latin typeface="Glacial Indifference"/>
              </a:rPr>
              <a:t>What is the total number of reservations in the dataset?</a:t>
            </a:r>
          </a:p>
        </p:txBody>
      </p:sp>
      <p:sp>
        <p:nvSpPr>
          <p:cNvPr id="30" name="TextBox 30"/>
          <p:cNvSpPr txBox="1"/>
          <p:nvPr/>
        </p:nvSpPr>
        <p:spPr>
          <a:xfrm>
            <a:off x="859543" y="2941003"/>
            <a:ext cx="3982366" cy="895136"/>
          </a:xfrm>
          <a:prstGeom prst="rect">
            <a:avLst/>
          </a:prstGeom>
        </p:spPr>
        <p:txBody>
          <a:bodyPr lIns="0" tIns="0" rIns="0" bIns="0" rtlCol="0" anchor="t">
            <a:spAutoFit/>
          </a:bodyPr>
          <a:lstStyle/>
          <a:p>
            <a:pPr algn="l">
              <a:lnSpc>
                <a:spcPts val="3600"/>
              </a:lnSpc>
            </a:pPr>
            <a:r>
              <a:rPr lang="en-US" sz="2571">
                <a:solidFill>
                  <a:srgbClr val="2D3880"/>
                </a:solidFill>
                <a:latin typeface="Glacial Indifference"/>
              </a:rPr>
              <a:t>Which meal plan is the most popular among guests?</a:t>
            </a:r>
          </a:p>
        </p:txBody>
      </p:sp>
      <p:sp>
        <p:nvSpPr>
          <p:cNvPr id="31" name="TextBox 31"/>
          <p:cNvSpPr txBox="1"/>
          <p:nvPr/>
        </p:nvSpPr>
        <p:spPr>
          <a:xfrm>
            <a:off x="859543" y="4305158"/>
            <a:ext cx="3866939" cy="1299887"/>
          </a:xfrm>
          <a:prstGeom prst="rect">
            <a:avLst/>
          </a:prstGeom>
        </p:spPr>
        <p:txBody>
          <a:bodyPr lIns="0" tIns="0" rIns="0" bIns="0" rtlCol="0" anchor="t">
            <a:spAutoFit/>
          </a:bodyPr>
          <a:lstStyle/>
          <a:p>
            <a:pPr algn="l">
              <a:lnSpc>
                <a:spcPts val="3496"/>
              </a:lnSpc>
            </a:pPr>
            <a:r>
              <a:rPr lang="en-US" sz="2497">
                <a:solidFill>
                  <a:srgbClr val="2D3880"/>
                </a:solidFill>
                <a:latin typeface="Glacial Indifference"/>
              </a:rPr>
              <a:t>What is the average price per room for reservations involving children?</a:t>
            </a:r>
          </a:p>
        </p:txBody>
      </p:sp>
      <p:sp>
        <p:nvSpPr>
          <p:cNvPr id="32" name="TextBox 32"/>
          <p:cNvSpPr txBox="1"/>
          <p:nvPr/>
        </p:nvSpPr>
        <p:spPr>
          <a:xfrm>
            <a:off x="859543" y="6078824"/>
            <a:ext cx="4057439" cy="1831273"/>
          </a:xfrm>
          <a:prstGeom prst="rect">
            <a:avLst/>
          </a:prstGeom>
        </p:spPr>
        <p:txBody>
          <a:bodyPr lIns="0" tIns="0" rIns="0" bIns="0" rtlCol="0" anchor="t">
            <a:spAutoFit/>
          </a:bodyPr>
          <a:lstStyle/>
          <a:p>
            <a:pPr algn="l">
              <a:lnSpc>
                <a:spcPts val="3668"/>
              </a:lnSpc>
            </a:pPr>
            <a:r>
              <a:rPr lang="en-US" sz="2620">
                <a:solidFill>
                  <a:srgbClr val="2D3880"/>
                </a:solidFill>
                <a:latin typeface="Glacial Indifference"/>
              </a:rPr>
              <a:t>How many reservations were made for the year 20XX (replace XX with the desired year)?</a:t>
            </a:r>
          </a:p>
        </p:txBody>
      </p:sp>
      <p:sp>
        <p:nvSpPr>
          <p:cNvPr id="33" name="TextBox 33"/>
          <p:cNvSpPr txBox="1"/>
          <p:nvPr/>
        </p:nvSpPr>
        <p:spPr>
          <a:xfrm>
            <a:off x="859543" y="8493196"/>
            <a:ext cx="3982366" cy="895136"/>
          </a:xfrm>
          <a:prstGeom prst="rect">
            <a:avLst/>
          </a:prstGeom>
        </p:spPr>
        <p:txBody>
          <a:bodyPr lIns="0" tIns="0" rIns="0" bIns="0" rtlCol="0" anchor="t">
            <a:spAutoFit/>
          </a:bodyPr>
          <a:lstStyle/>
          <a:p>
            <a:pPr algn="l">
              <a:lnSpc>
                <a:spcPts val="3600"/>
              </a:lnSpc>
            </a:pPr>
            <a:r>
              <a:rPr lang="en-US" sz="2571">
                <a:solidFill>
                  <a:srgbClr val="2D3880"/>
                </a:solidFill>
                <a:latin typeface="Glacial Indifference"/>
              </a:rPr>
              <a:t>What is the most commonly booked room type?</a:t>
            </a:r>
          </a:p>
        </p:txBody>
      </p:sp>
      <p:sp>
        <p:nvSpPr>
          <p:cNvPr id="34" name="TextBox 34"/>
          <p:cNvSpPr txBox="1"/>
          <p:nvPr/>
        </p:nvSpPr>
        <p:spPr>
          <a:xfrm>
            <a:off x="6232314" y="1097915"/>
            <a:ext cx="3657883" cy="1656201"/>
          </a:xfrm>
          <a:prstGeom prst="rect">
            <a:avLst/>
          </a:prstGeom>
        </p:spPr>
        <p:txBody>
          <a:bodyPr lIns="0" tIns="0" rIns="0" bIns="0" rtlCol="0" anchor="t">
            <a:spAutoFit/>
          </a:bodyPr>
          <a:lstStyle/>
          <a:p>
            <a:pPr algn="l">
              <a:lnSpc>
                <a:spcPts val="3306"/>
              </a:lnSpc>
            </a:pPr>
            <a:r>
              <a:rPr lang="en-US" sz="2361">
                <a:solidFill>
                  <a:srgbClr val="2D3880"/>
                </a:solidFill>
                <a:latin typeface="Glacial Indifference"/>
              </a:rPr>
              <a:t>How many reservations fall on a weekend (no_of_weekend_nights &gt; 0)?</a:t>
            </a:r>
          </a:p>
        </p:txBody>
      </p:sp>
      <p:sp>
        <p:nvSpPr>
          <p:cNvPr id="35" name="TextBox 35"/>
          <p:cNvSpPr txBox="1"/>
          <p:nvPr/>
        </p:nvSpPr>
        <p:spPr>
          <a:xfrm>
            <a:off x="6105969" y="3516057"/>
            <a:ext cx="4459483" cy="836726"/>
          </a:xfrm>
          <a:prstGeom prst="rect">
            <a:avLst/>
          </a:prstGeom>
        </p:spPr>
        <p:txBody>
          <a:bodyPr lIns="0" tIns="0" rIns="0" bIns="0" rtlCol="0" anchor="t">
            <a:spAutoFit/>
          </a:bodyPr>
          <a:lstStyle/>
          <a:p>
            <a:pPr algn="l">
              <a:lnSpc>
                <a:spcPts val="3390"/>
              </a:lnSpc>
            </a:pPr>
            <a:r>
              <a:rPr lang="en-US" sz="2421">
                <a:solidFill>
                  <a:srgbClr val="2D3880"/>
                </a:solidFill>
                <a:latin typeface="Glacial Indifference"/>
              </a:rPr>
              <a:t>What is the highest and lowest lead time for reservations?</a:t>
            </a:r>
          </a:p>
        </p:txBody>
      </p:sp>
      <p:sp>
        <p:nvSpPr>
          <p:cNvPr id="36" name="TextBox 36"/>
          <p:cNvSpPr txBox="1"/>
          <p:nvPr/>
        </p:nvSpPr>
        <p:spPr>
          <a:xfrm>
            <a:off x="6179263" y="5181564"/>
            <a:ext cx="3763984" cy="1266268"/>
          </a:xfrm>
          <a:prstGeom prst="rect">
            <a:avLst/>
          </a:prstGeom>
        </p:spPr>
        <p:txBody>
          <a:bodyPr lIns="0" tIns="0" rIns="0" bIns="0" rtlCol="0" anchor="t">
            <a:spAutoFit/>
          </a:bodyPr>
          <a:lstStyle/>
          <a:p>
            <a:pPr algn="l">
              <a:lnSpc>
                <a:spcPts val="3402"/>
              </a:lnSpc>
            </a:pPr>
            <a:r>
              <a:rPr lang="en-US" sz="2430">
                <a:solidFill>
                  <a:srgbClr val="2D3880"/>
                </a:solidFill>
                <a:latin typeface="Glacial Indifference"/>
              </a:rPr>
              <a:t>What is the most common market segment type for reservations?</a:t>
            </a:r>
          </a:p>
        </p:txBody>
      </p:sp>
      <p:grpSp>
        <p:nvGrpSpPr>
          <p:cNvPr id="37" name="Group 37"/>
          <p:cNvGrpSpPr/>
          <p:nvPr/>
        </p:nvGrpSpPr>
        <p:grpSpPr>
          <a:xfrm>
            <a:off x="5028989" y="6738691"/>
            <a:ext cx="842787" cy="84278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9" name="TextBox 3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09</a:t>
              </a:r>
            </a:p>
          </p:txBody>
        </p:sp>
      </p:grpSp>
      <p:grpSp>
        <p:nvGrpSpPr>
          <p:cNvPr id="40" name="Group 40"/>
          <p:cNvGrpSpPr/>
          <p:nvPr/>
        </p:nvGrpSpPr>
        <p:grpSpPr>
          <a:xfrm>
            <a:off x="4916983" y="8723987"/>
            <a:ext cx="842787" cy="84278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2" name="TextBox 4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10</a:t>
              </a:r>
            </a:p>
          </p:txBody>
        </p:sp>
      </p:grpSp>
      <p:grpSp>
        <p:nvGrpSpPr>
          <p:cNvPr id="43" name="Group 43"/>
          <p:cNvGrpSpPr/>
          <p:nvPr/>
        </p:nvGrpSpPr>
        <p:grpSpPr>
          <a:xfrm>
            <a:off x="10781891" y="1011518"/>
            <a:ext cx="842787" cy="84278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5" name="TextBox 4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11</a:t>
              </a:r>
            </a:p>
          </p:txBody>
        </p:sp>
      </p:grpSp>
      <p:grpSp>
        <p:nvGrpSpPr>
          <p:cNvPr id="46" name="Group 46"/>
          <p:cNvGrpSpPr/>
          <p:nvPr/>
        </p:nvGrpSpPr>
        <p:grpSpPr>
          <a:xfrm>
            <a:off x="10781891" y="2564585"/>
            <a:ext cx="842787" cy="842787"/>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48" name="TextBox 4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12</a:t>
              </a:r>
            </a:p>
          </p:txBody>
        </p:sp>
      </p:grpSp>
      <p:grpSp>
        <p:nvGrpSpPr>
          <p:cNvPr id="49" name="Group 49"/>
          <p:cNvGrpSpPr/>
          <p:nvPr/>
        </p:nvGrpSpPr>
        <p:grpSpPr>
          <a:xfrm>
            <a:off x="10736902" y="4300713"/>
            <a:ext cx="842787" cy="842787"/>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51" name="TextBox 51"/>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13</a:t>
              </a:r>
            </a:p>
          </p:txBody>
        </p:sp>
      </p:grpSp>
      <p:grpSp>
        <p:nvGrpSpPr>
          <p:cNvPr id="52" name="Group 52"/>
          <p:cNvGrpSpPr/>
          <p:nvPr/>
        </p:nvGrpSpPr>
        <p:grpSpPr>
          <a:xfrm>
            <a:off x="10736902" y="6317297"/>
            <a:ext cx="842787" cy="842787"/>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54" name="TextBox 54"/>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14</a:t>
              </a:r>
            </a:p>
          </p:txBody>
        </p:sp>
      </p:grpSp>
      <p:grpSp>
        <p:nvGrpSpPr>
          <p:cNvPr id="55" name="Group 55"/>
          <p:cNvGrpSpPr/>
          <p:nvPr/>
        </p:nvGrpSpPr>
        <p:grpSpPr>
          <a:xfrm>
            <a:off x="10736902" y="8205225"/>
            <a:ext cx="842787" cy="842787"/>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57" name="TextBox 5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15</a:t>
              </a:r>
            </a:p>
          </p:txBody>
        </p:sp>
      </p:grpSp>
      <p:sp>
        <p:nvSpPr>
          <p:cNvPr id="58" name="TextBox 58"/>
          <p:cNvSpPr txBox="1"/>
          <p:nvPr/>
        </p:nvSpPr>
        <p:spPr>
          <a:xfrm>
            <a:off x="6105969" y="6879028"/>
            <a:ext cx="3779653" cy="1271341"/>
          </a:xfrm>
          <a:prstGeom prst="rect">
            <a:avLst/>
          </a:prstGeom>
        </p:spPr>
        <p:txBody>
          <a:bodyPr lIns="0" tIns="0" rIns="0" bIns="0" rtlCol="0" anchor="t">
            <a:spAutoFit/>
          </a:bodyPr>
          <a:lstStyle/>
          <a:p>
            <a:pPr algn="l">
              <a:lnSpc>
                <a:spcPts val="3416"/>
              </a:lnSpc>
            </a:pPr>
            <a:r>
              <a:rPr lang="en-US" sz="2440">
                <a:solidFill>
                  <a:srgbClr val="2D3880"/>
                </a:solidFill>
                <a:latin typeface="Glacial Indifference"/>
              </a:rPr>
              <a:t>How many reservations have a booking status of "Confirmed"?</a:t>
            </a:r>
          </a:p>
        </p:txBody>
      </p:sp>
      <p:sp>
        <p:nvSpPr>
          <p:cNvPr id="59" name="TextBox 59"/>
          <p:cNvSpPr txBox="1"/>
          <p:nvPr/>
        </p:nvSpPr>
        <p:spPr>
          <a:xfrm>
            <a:off x="6105969" y="8569469"/>
            <a:ext cx="4034237" cy="1363291"/>
          </a:xfrm>
          <a:prstGeom prst="rect">
            <a:avLst/>
          </a:prstGeom>
        </p:spPr>
        <p:txBody>
          <a:bodyPr lIns="0" tIns="0" rIns="0" bIns="0" rtlCol="0" anchor="t">
            <a:spAutoFit/>
          </a:bodyPr>
          <a:lstStyle/>
          <a:p>
            <a:pPr algn="l">
              <a:lnSpc>
                <a:spcPts val="3646"/>
              </a:lnSpc>
            </a:pPr>
            <a:r>
              <a:rPr lang="en-US" sz="2604">
                <a:solidFill>
                  <a:srgbClr val="2D3880"/>
                </a:solidFill>
                <a:latin typeface="Glacial Indifference"/>
              </a:rPr>
              <a:t>What is the total number of adults and children across all reservations?</a:t>
            </a:r>
          </a:p>
        </p:txBody>
      </p:sp>
      <p:sp>
        <p:nvSpPr>
          <p:cNvPr id="60" name="TextBox 60"/>
          <p:cNvSpPr txBox="1"/>
          <p:nvPr/>
        </p:nvSpPr>
        <p:spPr>
          <a:xfrm>
            <a:off x="11796128" y="924314"/>
            <a:ext cx="4794136" cy="1278321"/>
          </a:xfrm>
          <a:prstGeom prst="rect">
            <a:avLst/>
          </a:prstGeom>
        </p:spPr>
        <p:txBody>
          <a:bodyPr lIns="0" tIns="0" rIns="0" bIns="0" rtlCol="0" anchor="t">
            <a:spAutoFit/>
          </a:bodyPr>
          <a:lstStyle/>
          <a:p>
            <a:pPr algn="l">
              <a:lnSpc>
                <a:spcPts val="3435"/>
              </a:lnSpc>
            </a:pPr>
            <a:r>
              <a:rPr lang="en-US" sz="2454">
                <a:solidFill>
                  <a:srgbClr val="2D3880"/>
                </a:solidFill>
                <a:latin typeface="Glacial Indifference"/>
              </a:rPr>
              <a:t>What is the average number of weekend nights for reservations involving children?</a:t>
            </a:r>
          </a:p>
        </p:txBody>
      </p:sp>
      <p:sp>
        <p:nvSpPr>
          <p:cNvPr id="61" name="TextBox 61"/>
          <p:cNvSpPr txBox="1"/>
          <p:nvPr/>
        </p:nvSpPr>
        <p:spPr>
          <a:xfrm>
            <a:off x="11815178" y="2507435"/>
            <a:ext cx="4050380" cy="1368518"/>
          </a:xfrm>
          <a:prstGeom prst="rect">
            <a:avLst/>
          </a:prstGeom>
        </p:spPr>
        <p:txBody>
          <a:bodyPr lIns="0" tIns="0" rIns="0" bIns="0" rtlCol="0" anchor="t">
            <a:spAutoFit/>
          </a:bodyPr>
          <a:lstStyle/>
          <a:p>
            <a:pPr algn="l">
              <a:lnSpc>
                <a:spcPts val="3661"/>
              </a:lnSpc>
            </a:pPr>
            <a:r>
              <a:rPr lang="en-US" sz="2615">
                <a:solidFill>
                  <a:srgbClr val="2D3880"/>
                </a:solidFill>
                <a:latin typeface="Glacial Indifference"/>
              </a:rPr>
              <a:t>How many reservations were made in each month of the year?</a:t>
            </a:r>
          </a:p>
        </p:txBody>
      </p:sp>
      <p:sp>
        <p:nvSpPr>
          <p:cNvPr id="62" name="TextBox 62"/>
          <p:cNvSpPr txBox="1"/>
          <p:nvPr/>
        </p:nvSpPr>
        <p:spPr>
          <a:xfrm>
            <a:off x="11751139" y="6255579"/>
            <a:ext cx="6140364" cy="1654518"/>
          </a:xfrm>
          <a:prstGeom prst="rect">
            <a:avLst/>
          </a:prstGeom>
        </p:spPr>
        <p:txBody>
          <a:bodyPr lIns="0" tIns="0" rIns="0" bIns="0" rtlCol="0" anchor="t">
            <a:spAutoFit/>
          </a:bodyPr>
          <a:lstStyle/>
          <a:p>
            <a:pPr algn="l">
              <a:lnSpc>
                <a:spcPts val="3302"/>
              </a:lnSpc>
            </a:pPr>
            <a:r>
              <a:rPr lang="en-US" sz="2359">
                <a:solidFill>
                  <a:srgbClr val="2D3880"/>
                </a:solidFill>
                <a:latin typeface="Glacial Indifference"/>
              </a:rPr>
              <a:t>For reservations involving children, what is the most common room type, and what is the average</a:t>
            </a:r>
          </a:p>
          <a:p>
            <a:pPr algn="l">
              <a:lnSpc>
                <a:spcPts val="3302"/>
              </a:lnSpc>
            </a:pPr>
            <a:r>
              <a:rPr lang="en-US" sz="2359">
                <a:solidFill>
                  <a:srgbClr val="2D3880"/>
                </a:solidFill>
                <a:latin typeface="Glacial Indifference"/>
              </a:rPr>
              <a:t>price for that room type?</a:t>
            </a:r>
          </a:p>
        </p:txBody>
      </p:sp>
      <p:sp>
        <p:nvSpPr>
          <p:cNvPr id="63" name="TextBox 63"/>
          <p:cNvSpPr txBox="1"/>
          <p:nvPr/>
        </p:nvSpPr>
        <p:spPr>
          <a:xfrm>
            <a:off x="11751139" y="4168583"/>
            <a:ext cx="5964522" cy="1654219"/>
          </a:xfrm>
          <a:prstGeom prst="rect">
            <a:avLst/>
          </a:prstGeom>
        </p:spPr>
        <p:txBody>
          <a:bodyPr lIns="0" tIns="0" rIns="0" bIns="0" rtlCol="0" anchor="t">
            <a:spAutoFit/>
          </a:bodyPr>
          <a:lstStyle/>
          <a:p>
            <a:pPr algn="l">
              <a:lnSpc>
                <a:spcPts val="3302"/>
              </a:lnSpc>
            </a:pPr>
            <a:r>
              <a:rPr lang="en-US" sz="2358">
                <a:solidFill>
                  <a:srgbClr val="2D3880"/>
                </a:solidFill>
                <a:latin typeface="Glacial Indifference"/>
              </a:rPr>
              <a:t>What is the average number of nights (both weekend and weekday) spent by guests for each room</a:t>
            </a:r>
          </a:p>
          <a:p>
            <a:pPr algn="l">
              <a:lnSpc>
                <a:spcPts val="3302"/>
              </a:lnSpc>
            </a:pPr>
            <a:r>
              <a:rPr lang="en-US" sz="2358">
                <a:solidFill>
                  <a:srgbClr val="2D3880"/>
                </a:solidFill>
                <a:latin typeface="Glacial Indifference"/>
              </a:rPr>
              <a:t>type?</a:t>
            </a:r>
          </a:p>
        </p:txBody>
      </p:sp>
      <p:sp>
        <p:nvSpPr>
          <p:cNvPr id="64" name="TextBox 64"/>
          <p:cNvSpPr txBox="1"/>
          <p:nvPr/>
        </p:nvSpPr>
        <p:spPr>
          <a:xfrm>
            <a:off x="11847632" y="8209808"/>
            <a:ext cx="4017927" cy="1813996"/>
          </a:xfrm>
          <a:prstGeom prst="rect">
            <a:avLst/>
          </a:prstGeom>
        </p:spPr>
        <p:txBody>
          <a:bodyPr lIns="0" tIns="0" rIns="0" bIns="0" rtlCol="0" anchor="t">
            <a:spAutoFit/>
          </a:bodyPr>
          <a:lstStyle/>
          <a:p>
            <a:pPr algn="l">
              <a:lnSpc>
                <a:spcPts val="3632"/>
              </a:lnSpc>
            </a:pPr>
            <a:r>
              <a:rPr lang="en-US" sz="2594">
                <a:solidFill>
                  <a:srgbClr val="2D3880"/>
                </a:solidFill>
                <a:latin typeface="Glacial Indifference"/>
              </a:rPr>
              <a:t>Find the market segment type that generates the highest average price per room.</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653298"/>
            <a:ext cx="9504297" cy="1184512"/>
          </a:xfrm>
          <a:custGeom>
            <a:avLst/>
            <a:gdLst/>
            <a:ahLst/>
            <a:cxnLst/>
            <a:rect l="l" t="t" r="r" b="b"/>
            <a:pathLst>
              <a:path w="9504297" h="1184512">
                <a:moveTo>
                  <a:pt x="0" y="0"/>
                </a:moveTo>
                <a:lnTo>
                  <a:pt x="9504297" y="0"/>
                </a:lnTo>
                <a:lnTo>
                  <a:pt x="9504297" y="1184512"/>
                </a:lnTo>
                <a:lnTo>
                  <a:pt x="0" y="1184512"/>
                </a:lnTo>
                <a:lnTo>
                  <a:pt x="0" y="0"/>
                </a:lnTo>
                <a:close/>
              </a:path>
            </a:pathLst>
          </a:custGeom>
          <a:blipFill>
            <a:blip r:embed="rId4"/>
            <a:stretch>
              <a:fillRect/>
            </a:stretch>
          </a:blipFill>
        </p:spPr>
      </p:sp>
      <p:sp>
        <p:nvSpPr>
          <p:cNvPr id="5" name="Freeform 5"/>
          <p:cNvSpPr/>
          <p:nvPr/>
        </p:nvSpPr>
        <p:spPr>
          <a:xfrm>
            <a:off x="9996121" y="1161808"/>
            <a:ext cx="4151171" cy="1963877"/>
          </a:xfrm>
          <a:custGeom>
            <a:avLst/>
            <a:gdLst/>
            <a:ahLst/>
            <a:cxnLst/>
            <a:rect l="l" t="t" r="r" b="b"/>
            <a:pathLst>
              <a:path w="4151171" h="1963877">
                <a:moveTo>
                  <a:pt x="0" y="0"/>
                </a:moveTo>
                <a:lnTo>
                  <a:pt x="4151171" y="0"/>
                </a:lnTo>
                <a:lnTo>
                  <a:pt x="4151171" y="1963877"/>
                </a:lnTo>
                <a:lnTo>
                  <a:pt x="0" y="1963877"/>
                </a:lnTo>
                <a:lnTo>
                  <a:pt x="0" y="0"/>
                </a:lnTo>
                <a:close/>
              </a:path>
            </a:pathLst>
          </a:custGeom>
          <a:blipFill>
            <a:blip r:embed="rId5"/>
            <a:stretch>
              <a:fillRect t="-33937" r="-7784" b="-25710"/>
            </a:stretch>
          </a:blipFill>
        </p:spPr>
      </p:sp>
      <p:sp>
        <p:nvSpPr>
          <p:cNvPr id="6" name="Freeform 6"/>
          <p:cNvSpPr/>
          <p:nvPr/>
        </p:nvSpPr>
        <p:spPr>
          <a:xfrm>
            <a:off x="291412" y="3683215"/>
            <a:ext cx="9704709" cy="2758181"/>
          </a:xfrm>
          <a:custGeom>
            <a:avLst/>
            <a:gdLst/>
            <a:ahLst/>
            <a:cxnLst/>
            <a:rect l="l" t="t" r="r" b="b"/>
            <a:pathLst>
              <a:path w="9704709" h="2758181">
                <a:moveTo>
                  <a:pt x="0" y="0"/>
                </a:moveTo>
                <a:lnTo>
                  <a:pt x="9704709" y="0"/>
                </a:lnTo>
                <a:lnTo>
                  <a:pt x="9704709" y="2758181"/>
                </a:lnTo>
                <a:lnTo>
                  <a:pt x="0" y="2758181"/>
                </a:lnTo>
                <a:lnTo>
                  <a:pt x="0" y="0"/>
                </a:lnTo>
                <a:close/>
              </a:path>
            </a:pathLst>
          </a:custGeom>
          <a:blipFill>
            <a:blip r:embed="rId6"/>
            <a:stretch>
              <a:fillRect/>
            </a:stretch>
          </a:blipFill>
        </p:spPr>
      </p:sp>
      <p:sp>
        <p:nvSpPr>
          <p:cNvPr id="7" name="Freeform 7"/>
          <p:cNvSpPr/>
          <p:nvPr/>
        </p:nvSpPr>
        <p:spPr>
          <a:xfrm>
            <a:off x="9996121" y="3700776"/>
            <a:ext cx="6863872" cy="2819753"/>
          </a:xfrm>
          <a:custGeom>
            <a:avLst/>
            <a:gdLst/>
            <a:ahLst/>
            <a:cxnLst/>
            <a:rect l="l" t="t" r="r" b="b"/>
            <a:pathLst>
              <a:path w="6863872" h="2819753">
                <a:moveTo>
                  <a:pt x="0" y="0"/>
                </a:moveTo>
                <a:lnTo>
                  <a:pt x="6863872" y="0"/>
                </a:lnTo>
                <a:lnTo>
                  <a:pt x="6863872" y="2819753"/>
                </a:lnTo>
                <a:lnTo>
                  <a:pt x="0" y="2819753"/>
                </a:lnTo>
                <a:lnTo>
                  <a:pt x="0" y="0"/>
                </a:lnTo>
                <a:close/>
              </a:path>
            </a:pathLst>
          </a:custGeom>
          <a:blipFill>
            <a:blip r:embed="rId7"/>
            <a:stretch>
              <a:fillRect/>
            </a:stretch>
          </a:blipFill>
        </p:spPr>
      </p:sp>
      <p:sp>
        <p:nvSpPr>
          <p:cNvPr id="8" name="Freeform 8"/>
          <p:cNvSpPr/>
          <p:nvPr/>
        </p:nvSpPr>
        <p:spPr>
          <a:xfrm>
            <a:off x="11653827" y="6024008"/>
            <a:ext cx="6563474" cy="4151394"/>
          </a:xfrm>
          <a:custGeom>
            <a:avLst/>
            <a:gdLst/>
            <a:ahLst/>
            <a:cxnLst/>
            <a:rect l="l" t="t" r="r" b="b"/>
            <a:pathLst>
              <a:path w="6563474" h="4151394">
                <a:moveTo>
                  <a:pt x="0" y="0"/>
                </a:moveTo>
                <a:lnTo>
                  <a:pt x="6563473" y="0"/>
                </a:lnTo>
                <a:lnTo>
                  <a:pt x="6563473" y="4151394"/>
                </a:lnTo>
                <a:lnTo>
                  <a:pt x="0" y="4151394"/>
                </a:lnTo>
                <a:lnTo>
                  <a:pt x="0" y="0"/>
                </a:lnTo>
                <a:close/>
              </a:path>
            </a:pathLst>
          </a:custGeom>
          <a:blipFill>
            <a:blip r:embed="rId8"/>
            <a:stretch>
              <a:fillRect r="-15610"/>
            </a:stretch>
          </a:blipFill>
        </p:spPr>
      </p:sp>
      <p:sp>
        <p:nvSpPr>
          <p:cNvPr id="9" name="Freeform 9"/>
          <p:cNvSpPr/>
          <p:nvPr/>
        </p:nvSpPr>
        <p:spPr>
          <a:xfrm>
            <a:off x="2089718" y="7437076"/>
            <a:ext cx="6108097" cy="2113453"/>
          </a:xfrm>
          <a:custGeom>
            <a:avLst/>
            <a:gdLst/>
            <a:ahLst/>
            <a:cxnLst/>
            <a:rect l="l" t="t" r="r" b="b"/>
            <a:pathLst>
              <a:path w="6108097" h="2113453">
                <a:moveTo>
                  <a:pt x="0" y="0"/>
                </a:moveTo>
                <a:lnTo>
                  <a:pt x="6108097" y="0"/>
                </a:lnTo>
                <a:lnTo>
                  <a:pt x="6108097" y="2113453"/>
                </a:lnTo>
                <a:lnTo>
                  <a:pt x="0" y="2113453"/>
                </a:lnTo>
                <a:lnTo>
                  <a:pt x="0" y="0"/>
                </a:lnTo>
                <a:close/>
              </a:path>
            </a:pathLst>
          </a:custGeom>
          <a:blipFill>
            <a:blip r:embed="rId9"/>
            <a:stretch>
              <a:fillRect b="-25138"/>
            </a:stretch>
          </a:blipFill>
        </p:spPr>
      </p:sp>
      <p:sp>
        <p:nvSpPr>
          <p:cNvPr id="10" name="TextBox 10"/>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11" name="TextBox 11"/>
          <p:cNvSpPr txBox="1"/>
          <p:nvPr/>
        </p:nvSpPr>
        <p:spPr>
          <a:xfrm>
            <a:off x="443667" y="1095133"/>
            <a:ext cx="9060631" cy="49085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2D3880"/>
                </a:solidFill>
                <a:latin typeface="Glacial Indifference"/>
              </a:rPr>
              <a:t>Q1. What is the total number of reservations in the dataset?</a:t>
            </a:r>
          </a:p>
        </p:txBody>
      </p:sp>
      <p:sp>
        <p:nvSpPr>
          <p:cNvPr id="12" name="TextBox 12"/>
          <p:cNvSpPr txBox="1"/>
          <p:nvPr/>
        </p:nvSpPr>
        <p:spPr>
          <a:xfrm>
            <a:off x="83369" y="3059010"/>
            <a:ext cx="9060631" cy="49085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2D3880"/>
                </a:solidFill>
                <a:latin typeface="Glacial Indifference"/>
              </a:rPr>
              <a:t>Q2. Which meal plan is the most popular among guests?</a:t>
            </a:r>
          </a:p>
        </p:txBody>
      </p:sp>
      <p:sp>
        <p:nvSpPr>
          <p:cNvPr id="13" name="TextBox 13"/>
          <p:cNvSpPr txBox="1"/>
          <p:nvPr/>
        </p:nvSpPr>
        <p:spPr>
          <a:xfrm>
            <a:off x="221833" y="6660471"/>
            <a:ext cx="11528329" cy="490855"/>
          </a:xfrm>
          <a:prstGeom prst="rect">
            <a:avLst/>
          </a:prstGeom>
        </p:spPr>
        <p:txBody>
          <a:bodyPr lIns="0" tIns="0" rIns="0" bIns="0" rtlCol="0" anchor="t">
            <a:spAutoFit/>
          </a:bodyPr>
          <a:lstStyle/>
          <a:p>
            <a:pPr marL="0" lvl="0" indent="0" algn="ctr">
              <a:lnSpc>
                <a:spcPts val="3919"/>
              </a:lnSpc>
              <a:spcBef>
                <a:spcPct val="0"/>
              </a:spcBef>
            </a:pPr>
            <a:r>
              <a:rPr lang="en-US" sz="2799">
                <a:solidFill>
                  <a:srgbClr val="2D3880"/>
                </a:solidFill>
                <a:latin typeface="Glacial Indifference"/>
              </a:rPr>
              <a:t>Q3. What is the average price per room for reservations involving children?</a:t>
            </a:r>
          </a:p>
        </p:txBody>
      </p:sp>
      <p:grpSp>
        <p:nvGrpSpPr>
          <p:cNvPr id="14" name="Group 14"/>
          <p:cNvGrpSpPr/>
          <p:nvPr/>
        </p:nvGrpSpPr>
        <p:grpSpPr>
          <a:xfrm>
            <a:off x="9433560" y="7137082"/>
            <a:ext cx="2143125" cy="1200150"/>
            <a:chOff x="0" y="0"/>
            <a:chExt cx="2857500" cy="1600200"/>
          </a:xfrm>
        </p:grpSpPr>
        <p:sp>
          <p:nvSpPr>
            <p:cNvPr id="15" name="Freeform 15"/>
            <p:cNvSpPr/>
            <p:nvPr/>
          </p:nvSpPr>
          <p:spPr>
            <a:xfrm>
              <a:off x="43180" y="50800"/>
              <a:ext cx="2767330" cy="1498600"/>
            </a:xfrm>
            <a:custGeom>
              <a:avLst/>
              <a:gdLst/>
              <a:ahLst/>
              <a:cxnLst/>
              <a:rect l="l" t="t" r="r" b="b"/>
              <a:pathLst>
                <a:path w="2767330" h="1498600">
                  <a:moveTo>
                    <a:pt x="156210" y="62230"/>
                  </a:moveTo>
                  <a:cubicBezTo>
                    <a:pt x="236220" y="478790"/>
                    <a:pt x="250190" y="506730"/>
                    <a:pt x="278130" y="547370"/>
                  </a:cubicBezTo>
                  <a:cubicBezTo>
                    <a:pt x="312420" y="598170"/>
                    <a:pt x="361950" y="659130"/>
                    <a:pt x="420370" y="699770"/>
                  </a:cubicBezTo>
                  <a:cubicBezTo>
                    <a:pt x="485140" y="745490"/>
                    <a:pt x="588010" y="781050"/>
                    <a:pt x="657860" y="800100"/>
                  </a:cubicBezTo>
                  <a:cubicBezTo>
                    <a:pt x="711200" y="815340"/>
                    <a:pt x="748030" y="815340"/>
                    <a:pt x="801370" y="820420"/>
                  </a:cubicBezTo>
                  <a:cubicBezTo>
                    <a:pt x="868680" y="825500"/>
                    <a:pt x="988060" y="855980"/>
                    <a:pt x="1028700" y="826770"/>
                  </a:cubicBezTo>
                  <a:cubicBezTo>
                    <a:pt x="1057910" y="805180"/>
                    <a:pt x="1056640" y="756920"/>
                    <a:pt x="1062990" y="711200"/>
                  </a:cubicBezTo>
                  <a:cubicBezTo>
                    <a:pt x="1073150" y="647700"/>
                    <a:pt x="1085850" y="532130"/>
                    <a:pt x="1066800" y="476250"/>
                  </a:cubicBezTo>
                  <a:cubicBezTo>
                    <a:pt x="1054100" y="439420"/>
                    <a:pt x="1029970" y="407670"/>
                    <a:pt x="1003300" y="394970"/>
                  </a:cubicBezTo>
                  <a:cubicBezTo>
                    <a:pt x="977900" y="382270"/>
                    <a:pt x="927100" y="378460"/>
                    <a:pt x="911860" y="393700"/>
                  </a:cubicBezTo>
                  <a:cubicBezTo>
                    <a:pt x="895350" y="408940"/>
                    <a:pt x="904240" y="453390"/>
                    <a:pt x="911860" y="494030"/>
                  </a:cubicBezTo>
                  <a:cubicBezTo>
                    <a:pt x="924560" y="565150"/>
                    <a:pt x="990600" y="707390"/>
                    <a:pt x="1019810" y="770890"/>
                  </a:cubicBezTo>
                  <a:cubicBezTo>
                    <a:pt x="1035050" y="805180"/>
                    <a:pt x="1041400" y="825500"/>
                    <a:pt x="1057910" y="849630"/>
                  </a:cubicBezTo>
                  <a:cubicBezTo>
                    <a:pt x="1074420" y="872490"/>
                    <a:pt x="1088390" y="892810"/>
                    <a:pt x="1118870" y="911860"/>
                  </a:cubicBezTo>
                  <a:cubicBezTo>
                    <a:pt x="1173480" y="946150"/>
                    <a:pt x="1301750" y="984250"/>
                    <a:pt x="1380490" y="1000760"/>
                  </a:cubicBezTo>
                  <a:cubicBezTo>
                    <a:pt x="1440180" y="1013460"/>
                    <a:pt x="1466850" y="1012190"/>
                    <a:pt x="1545590" y="1017270"/>
                  </a:cubicBezTo>
                  <a:cubicBezTo>
                    <a:pt x="1742440" y="1027430"/>
                    <a:pt x="2580640" y="1052830"/>
                    <a:pt x="2585720" y="1026160"/>
                  </a:cubicBezTo>
                  <a:cubicBezTo>
                    <a:pt x="2586990" y="1018540"/>
                    <a:pt x="2514600" y="1016000"/>
                    <a:pt x="2493010" y="993140"/>
                  </a:cubicBezTo>
                  <a:cubicBezTo>
                    <a:pt x="2467610" y="967740"/>
                    <a:pt x="2438400" y="890270"/>
                    <a:pt x="2452370" y="872490"/>
                  </a:cubicBezTo>
                  <a:cubicBezTo>
                    <a:pt x="2462530" y="857250"/>
                    <a:pt x="2542540" y="877570"/>
                    <a:pt x="2542540" y="877570"/>
                  </a:cubicBezTo>
                  <a:cubicBezTo>
                    <a:pt x="2542540" y="876300"/>
                    <a:pt x="2446020" y="881380"/>
                    <a:pt x="2425700" y="867410"/>
                  </a:cubicBezTo>
                  <a:cubicBezTo>
                    <a:pt x="2414270" y="858520"/>
                    <a:pt x="2410460" y="845820"/>
                    <a:pt x="2409190" y="830580"/>
                  </a:cubicBezTo>
                  <a:cubicBezTo>
                    <a:pt x="2409190" y="811530"/>
                    <a:pt x="2416810" y="773430"/>
                    <a:pt x="2433320" y="758190"/>
                  </a:cubicBezTo>
                  <a:cubicBezTo>
                    <a:pt x="2449830" y="741680"/>
                    <a:pt x="2485390" y="732790"/>
                    <a:pt x="2506980" y="735330"/>
                  </a:cubicBezTo>
                  <a:cubicBezTo>
                    <a:pt x="2526030" y="737870"/>
                    <a:pt x="2541270" y="750570"/>
                    <a:pt x="2557780" y="767080"/>
                  </a:cubicBezTo>
                  <a:cubicBezTo>
                    <a:pt x="2583180" y="792480"/>
                    <a:pt x="2603500" y="850900"/>
                    <a:pt x="2630170" y="885190"/>
                  </a:cubicBezTo>
                  <a:cubicBezTo>
                    <a:pt x="2653030" y="914400"/>
                    <a:pt x="2684780" y="933450"/>
                    <a:pt x="2705100" y="961390"/>
                  </a:cubicBezTo>
                  <a:cubicBezTo>
                    <a:pt x="2724150" y="988060"/>
                    <a:pt x="2741930" y="1017270"/>
                    <a:pt x="2750820" y="1047750"/>
                  </a:cubicBezTo>
                  <a:cubicBezTo>
                    <a:pt x="2760980" y="1078230"/>
                    <a:pt x="2767330" y="1111250"/>
                    <a:pt x="2762250" y="1144270"/>
                  </a:cubicBezTo>
                  <a:cubicBezTo>
                    <a:pt x="2757170" y="1183640"/>
                    <a:pt x="2733040" y="1228090"/>
                    <a:pt x="2712720" y="1264920"/>
                  </a:cubicBezTo>
                  <a:cubicBezTo>
                    <a:pt x="2694940" y="1299210"/>
                    <a:pt x="2659380" y="1329690"/>
                    <a:pt x="2649220" y="1360170"/>
                  </a:cubicBezTo>
                  <a:cubicBezTo>
                    <a:pt x="2642870" y="1381760"/>
                    <a:pt x="2651760" y="1404620"/>
                    <a:pt x="2646680" y="1423670"/>
                  </a:cubicBezTo>
                  <a:cubicBezTo>
                    <a:pt x="2641600" y="1441450"/>
                    <a:pt x="2636520" y="1460500"/>
                    <a:pt x="2622550" y="1473200"/>
                  </a:cubicBezTo>
                  <a:cubicBezTo>
                    <a:pt x="2606040" y="1487170"/>
                    <a:pt x="2567940" y="1498600"/>
                    <a:pt x="2546350" y="1497330"/>
                  </a:cubicBezTo>
                  <a:cubicBezTo>
                    <a:pt x="2528570" y="1494790"/>
                    <a:pt x="2510790" y="1483360"/>
                    <a:pt x="2498090" y="1470660"/>
                  </a:cubicBezTo>
                  <a:cubicBezTo>
                    <a:pt x="2486660" y="1457960"/>
                    <a:pt x="2477770" y="1437640"/>
                    <a:pt x="2476500" y="1421130"/>
                  </a:cubicBezTo>
                  <a:cubicBezTo>
                    <a:pt x="2475230" y="1403350"/>
                    <a:pt x="2479040" y="1381760"/>
                    <a:pt x="2489200" y="1367790"/>
                  </a:cubicBezTo>
                  <a:cubicBezTo>
                    <a:pt x="2503170" y="1350010"/>
                    <a:pt x="2536190" y="1330960"/>
                    <a:pt x="2559050" y="1328420"/>
                  </a:cubicBezTo>
                  <a:cubicBezTo>
                    <a:pt x="2576830" y="1325880"/>
                    <a:pt x="2597150" y="1333500"/>
                    <a:pt x="2611120" y="1343660"/>
                  </a:cubicBezTo>
                  <a:cubicBezTo>
                    <a:pt x="2625090" y="1353820"/>
                    <a:pt x="2639060" y="1369060"/>
                    <a:pt x="2642870" y="1386840"/>
                  </a:cubicBezTo>
                  <a:cubicBezTo>
                    <a:pt x="2647950" y="1408430"/>
                    <a:pt x="2642870" y="1447800"/>
                    <a:pt x="2628900" y="1465580"/>
                  </a:cubicBezTo>
                  <a:cubicBezTo>
                    <a:pt x="2613660" y="1484630"/>
                    <a:pt x="2578100" y="1498600"/>
                    <a:pt x="2555240" y="1498600"/>
                  </a:cubicBezTo>
                  <a:cubicBezTo>
                    <a:pt x="2537460" y="1498600"/>
                    <a:pt x="2518410" y="1489710"/>
                    <a:pt x="2505710" y="1477010"/>
                  </a:cubicBezTo>
                  <a:cubicBezTo>
                    <a:pt x="2490470" y="1460500"/>
                    <a:pt x="2480310" y="1427480"/>
                    <a:pt x="2476500" y="1402080"/>
                  </a:cubicBezTo>
                  <a:cubicBezTo>
                    <a:pt x="2473960" y="1375410"/>
                    <a:pt x="2477770" y="1351280"/>
                    <a:pt x="2489200" y="1320800"/>
                  </a:cubicBezTo>
                  <a:cubicBezTo>
                    <a:pt x="2506980" y="1273810"/>
                    <a:pt x="2588260" y="1201420"/>
                    <a:pt x="2593340" y="1153160"/>
                  </a:cubicBezTo>
                  <a:cubicBezTo>
                    <a:pt x="2598420" y="1121410"/>
                    <a:pt x="2583180" y="1102360"/>
                    <a:pt x="2566670" y="1068070"/>
                  </a:cubicBezTo>
                  <a:cubicBezTo>
                    <a:pt x="2537460" y="1007110"/>
                    <a:pt x="2418080" y="889000"/>
                    <a:pt x="2409190" y="830580"/>
                  </a:cubicBezTo>
                  <a:cubicBezTo>
                    <a:pt x="2405380" y="801370"/>
                    <a:pt x="2416810" y="773430"/>
                    <a:pt x="2433320" y="758190"/>
                  </a:cubicBezTo>
                  <a:cubicBezTo>
                    <a:pt x="2449830" y="741680"/>
                    <a:pt x="2485390" y="732790"/>
                    <a:pt x="2506980" y="735330"/>
                  </a:cubicBezTo>
                  <a:cubicBezTo>
                    <a:pt x="2526030" y="737870"/>
                    <a:pt x="2559050" y="763270"/>
                    <a:pt x="2557780" y="767080"/>
                  </a:cubicBezTo>
                  <a:cubicBezTo>
                    <a:pt x="2555240" y="770890"/>
                    <a:pt x="2466340" y="735330"/>
                    <a:pt x="2463800" y="741680"/>
                  </a:cubicBezTo>
                  <a:cubicBezTo>
                    <a:pt x="2459990" y="750570"/>
                    <a:pt x="2604770" y="819150"/>
                    <a:pt x="2632710" y="862330"/>
                  </a:cubicBezTo>
                  <a:cubicBezTo>
                    <a:pt x="2650490" y="892810"/>
                    <a:pt x="2639060" y="924560"/>
                    <a:pt x="2647950" y="958850"/>
                  </a:cubicBezTo>
                  <a:cubicBezTo>
                    <a:pt x="2658110" y="996950"/>
                    <a:pt x="2698750" y="1042670"/>
                    <a:pt x="2693670" y="1079500"/>
                  </a:cubicBezTo>
                  <a:cubicBezTo>
                    <a:pt x="2688590" y="1113790"/>
                    <a:pt x="2670810" y="1146810"/>
                    <a:pt x="2623820" y="1169670"/>
                  </a:cubicBezTo>
                  <a:cubicBezTo>
                    <a:pt x="2471420" y="1244600"/>
                    <a:pt x="1649730" y="1192530"/>
                    <a:pt x="1426210" y="1167130"/>
                  </a:cubicBezTo>
                  <a:cubicBezTo>
                    <a:pt x="1338580" y="1158240"/>
                    <a:pt x="1304290" y="1145540"/>
                    <a:pt x="1243330" y="1126490"/>
                  </a:cubicBezTo>
                  <a:cubicBezTo>
                    <a:pt x="1179830" y="1106170"/>
                    <a:pt x="1104900" y="1075690"/>
                    <a:pt x="1054100" y="1050290"/>
                  </a:cubicBezTo>
                  <a:cubicBezTo>
                    <a:pt x="1018540" y="1032510"/>
                    <a:pt x="991870" y="1027430"/>
                    <a:pt x="963930" y="998220"/>
                  </a:cubicBezTo>
                  <a:cubicBezTo>
                    <a:pt x="923290" y="955040"/>
                    <a:pt x="892810" y="871220"/>
                    <a:pt x="859790" y="796290"/>
                  </a:cubicBezTo>
                  <a:cubicBezTo>
                    <a:pt x="820420" y="707390"/>
                    <a:pt x="762000" y="563880"/>
                    <a:pt x="750570" y="496570"/>
                  </a:cubicBezTo>
                  <a:cubicBezTo>
                    <a:pt x="745490" y="463550"/>
                    <a:pt x="748030" y="448310"/>
                    <a:pt x="751840" y="420370"/>
                  </a:cubicBezTo>
                  <a:cubicBezTo>
                    <a:pt x="756920" y="381000"/>
                    <a:pt x="763270" y="313690"/>
                    <a:pt x="783590" y="281940"/>
                  </a:cubicBezTo>
                  <a:cubicBezTo>
                    <a:pt x="800100" y="260350"/>
                    <a:pt x="820420" y="247650"/>
                    <a:pt x="847090" y="240030"/>
                  </a:cubicBezTo>
                  <a:cubicBezTo>
                    <a:pt x="883920" y="227330"/>
                    <a:pt x="943610" y="228600"/>
                    <a:pt x="986790" y="234950"/>
                  </a:cubicBezTo>
                  <a:cubicBezTo>
                    <a:pt x="1027430" y="240030"/>
                    <a:pt x="1069340" y="251460"/>
                    <a:pt x="1101090" y="269240"/>
                  </a:cubicBezTo>
                  <a:cubicBezTo>
                    <a:pt x="1130300" y="285750"/>
                    <a:pt x="1156970" y="311150"/>
                    <a:pt x="1176020" y="336550"/>
                  </a:cubicBezTo>
                  <a:cubicBezTo>
                    <a:pt x="1193800" y="358140"/>
                    <a:pt x="1206500" y="374650"/>
                    <a:pt x="1215390" y="408940"/>
                  </a:cubicBezTo>
                  <a:cubicBezTo>
                    <a:pt x="1231900" y="476250"/>
                    <a:pt x="1219200" y="655320"/>
                    <a:pt x="1215390" y="726440"/>
                  </a:cubicBezTo>
                  <a:cubicBezTo>
                    <a:pt x="1212850" y="764540"/>
                    <a:pt x="1211580" y="783590"/>
                    <a:pt x="1205230" y="811530"/>
                  </a:cubicBezTo>
                  <a:cubicBezTo>
                    <a:pt x="1197610" y="842010"/>
                    <a:pt x="1195070" y="878840"/>
                    <a:pt x="1172210" y="904240"/>
                  </a:cubicBezTo>
                  <a:cubicBezTo>
                    <a:pt x="1143000" y="937260"/>
                    <a:pt x="1087120" y="962660"/>
                    <a:pt x="1026160" y="975360"/>
                  </a:cubicBezTo>
                  <a:cubicBezTo>
                    <a:pt x="935990" y="994410"/>
                    <a:pt x="764540" y="981710"/>
                    <a:pt x="674370" y="958850"/>
                  </a:cubicBezTo>
                  <a:cubicBezTo>
                    <a:pt x="612140" y="943610"/>
                    <a:pt x="575310" y="908050"/>
                    <a:pt x="525780" y="887730"/>
                  </a:cubicBezTo>
                  <a:cubicBezTo>
                    <a:pt x="476250" y="868680"/>
                    <a:pt x="420370" y="862330"/>
                    <a:pt x="377190" y="840740"/>
                  </a:cubicBezTo>
                  <a:cubicBezTo>
                    <a:pt x="337820" y="820420"/>
                    <a:pt x="309880" y="800100"/>
                    <a:pt x="275590" y="765810"/>
                  </a:cubicBezTo>
                  <a:cubicBezTo>
                    <a:pt x="227330" y="718820"/>
                    <a:pt x="161290" y="635000"/>
                    <a:pt x="128270" y="575310"/>
                  </a:cubicBezTo>
                  <a:cubicBezTo>
                    <a:pt x="104140" y="529590"/>
                    <a:pt x="97790" y="500380"/>
                    <a:pt x="82550" y="444500"/>
                  </a:cubicBezTo>
                  <a:cubicBezTo>
                    <a:pt x="57150" y="353060"/>
                    <a:pt x="0" y="134620"/>
                    <a:pt x="7620" y="69850"/>
                  </a:cubicBezTo>
                  <a:cubicBezTo>
                    <a:pt x="10160" y="44450"/>
                    <a:pt x="17780" y="33020"/>
                    <a:pt x="30480" y="21590"/>
                  </a:cubicBezTo>
                  <a:cubicBezTo>
                    <a:pt x="41910" y="10160"/>
                    <a:pt x="62230" y="1270"/>
                    <a:pt x="78740" y="0"/>
                  </a:cubicBezTo>
                  <a:cubicBezTo>
                    <a:pt x="95250" y="0"/>
                    <a:pt x="116840" y="6350"/>
                    <a:pt x="129540" y="16510"/>
                  </a:cubicBezTo>
                  <a:cubicBezTo>
                    <a:pt x="142240" y="26670"/>
                    <a:pt x="156210" y="62230"/>
                    <a:pt x="156210" y="62230"/>
                  </a:cubicBezTo>
                </a:path>
              </a:pathLst>
            </a:custGeom>
            <a:solidFill>
              <a:srgbClr val="E7191F"/>
            </a:solidFill>
            <a:ln cap="sq">
              <a:noFill/>
              <a:prstDash val="solid"/>
              <a:miter/>
            </a:ln>
          </p:spPr>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3667" y="1759344"/>
            <a:ext cx="6152115" cy="1207061"/>
          </a:xfrm>
          <a:custGeom>
            <a:avLst/>
            <a:gdLst/>
            <a:ahLst/>
            <a:cxnLst/>
            <a:rect l="l" t="t" r="r" b="b"/>
            <a:pathLst>
              <a:path w="6152115" h="1207061">
                <a:moveTo>
                  <a:pt x="0" y="0"/>
                </a:moveTo>
                <a:lnTo>
                  <a:pt x="6152115" y="0"/>
                </a:lnTo>
                <a:lnTo>
                  <a:pt x="6152115" y="1207061"/>
                </a:lnTo>
                <a:lnTo>
                  <a:pt x="0" y="1207061"/>
                </a:lnTo>
                <a:lnTo>
                  <a:pt x="0" y="0"/>
                </a:lnTo>
                <a:close/>
              </a:path>
            </a:pathLst>
          </a:custGeom>
          <a:blipFill>
            <a:blip r:embed="rId4"/>
            <a:stretch>
              <a:fillRect/>
            </a:stretch>
          </a:blipFill>
        </p:spPr>
      </p:sp>
      <p:sp>
        <p:nvSpPr>
          <p:cNvPr id="5" name="Freeform 5"/>
          <p:cNvSpPr/>
          <p:nvPr/>
        </p:nvSpPr>
        <p:spPr>
          <a:xfrm>
            <a:off x="6838527" y="1759344"/>
            <a:ext cx="3297589" cy="942168"/>
          </a:xfrm>
          <a:custGeom>
            <a:avLst/>
            <a:gdLst/>
            <a:ahLst/>
            <a:cxnLst/>
            <a:rect l="l" t="t" r="r" b="b"/>
            <a:pathLst>
              <a:path w="3297589" h="942168">
                <a:moveTo>
                  <a:pt x="0" y="0"/>
                </a:moveTo>
                <a:lnTo>
                  <a:pt x="3297589" y="0"/>
                </a:lnTo>
                <a:lnTo>
                  <a:pt x="3297589" y="942168"/>
                </a:lnTo>
                <a:lnTo>
                  <a:pt x="0" y="942168"/>
                </a:lnTo>
                <a:lnTo>
                  <a:pt x="0" y="0"/>
                </a:lnTo>
                <a:close/>
              </a:path>
            </a:pathLst>
          </a:custGeom>
          <a:blipFill>
            <a:blip r:embed="rId5"/>
            <a:stretch>
              <a:fillRect/>
            </a:stretch>
          </a:blipFill>
        </p:spPr>
      </p:sp>
      <p:sp>
        <p:nvSpPr>
          <p:cNvPr id="6" name="Freeform 6"/>
          <p:cNvSpPr/>
          <p:nvPr/>
        </p:nvSpPr>
        <p:spPr>
          <a:xfrm>
            <a:off x="237054" y="3099755"/>
            <a:ext cx="5918236" cy="1136008"/>
          </a:xfrm>
          <a:custGeom>
            <a:avLst/>
            <a:gdLst/>
            <a:ahLst/>
            <a:cxnLst/>
            <a:rect l="l" t="t" r="r" b="b"/>
            <a:pathLst>
              <a:path w="5918236" h="1136008">
                <a:moveTo>
                  <a:pt x="0" y="0"/>
                </a:moveTo>
                <a:lnTo>
                  <a:pt x="5918235" y="0"/>
                </a:lnTo>
                <a:lnTo>
                  <a:pt x="5918235" y="1136008"/>
                </a:lnTo>
                <a:lnTo>
                  <a:pt x="0" y="1136008"/>
                </a:lnTo>
                <a:lnTo>
                  <a:pt x="0" y="0"/>
                </a:lnTo>
                <a:close/>
              </a:path>
            </a:pathLst>
          </a:custGeom>
          <a:blipFill>
            <a:blip r:embed="rId6"/>
            <a:stretch>
              <a:fillRect/>
            </a:stretch>
          </a:blipFill>
        </p:spPr>
      </p:sp>
      <p:sp>
        <p:nvSpPr>
          <p:cNvPr id="7" name="Freeform 7"/>
          <p:cNvSpPr/>
          <p:nvPr/>
        </p:nvSpPr>
        <p:spPr>
          <a:xfrm>
            <a:off x="6838527" y="2834862"/>
            <a:ext cx="2979033" cy="1391665"/>
          </a:xfrm>
          <a:custGeom>
            <a:avLst/>
            <a:gdLst/>
            <a:ahLst/>
            <a:cxnLst/>
            <a:rect l="l" t="t" r="r" b="b"/>
            <a:pathLst>
              <a:path w="2979033" h="1391665">
                <a:moveTo>
                  <a:pt x="0" y="0"/>
                </a:moveTo>
                <a:lnTo>
                  <a:pt x="2979032" y="0"/>
                </a:lnTo>
                <a:lnTo>
                  <a:pt x="2979032" y="1391665"/>
                </a:lnTo>
                <a:lnTo>
                  <a:pt x="0" y="1391665"/>
                </a:lnTo>
                <a:lnTo>
                  <a:pt x="0" y="0"/>
                </a:lnTo>
                <a:close/>
              </a:path>
            </a:pathLst>
          </a:custGeom>
          <a:blipFill>
            <a:blip r:embed="rId7"/>
            <a:stretch>
              <a:fillRect/>
            </a:stretch>
          </a:blipFill>
        </p:spPr>
      </p:sp>
      <p:sp>
        <p:nvSpPr>
          <p:cNvPr id="8" name="Freeform 8"/>
          <p:cNvSpPr/>
          <p:nvPr/>
        </p:nvSpPr>
        <p:spPr>
          <a:xfrm>
            <a:off x="443667" y="4412775"/>
            <a:ext cx="5711623" cy="1178589"/>
          </a:xfrm>
          <a:custGeom>
            <a:avLst/>
            <a:gdLst/>
            <a:ahLst/>
            <a:cxnLst/>
            <a:rect l="l" t="t" r="r" b="b"/>
            <a:pathLst>
              <a:path w="5711623" h="1178589">
                <a:moveTo>
                  <a:pt x="0" y="0"/>
                </a:moveTo>
                <a:lnTo>
                  <a:pt x="5711622" y="0"/>
                </a:lnTo>
                <a:lnTo>
                  <a:pt x="5711622" y="1178589"/>
                </a:lnTo>
                <a:lnTo>
                  <a:pt x="0" y="1178589"/>
                </a:lnTo>
                <a:lnTo>
                  <a:pt x="0" y="0"/>
                </a:lnTo>
                <a:close/>
              </a:path>
            </a:pathLst>
          </a:custGeom>
          <a:blipFill>
            <a:blip r:embed="rId8"/>
            <a:stretch>
              <a:fillRect/>
            </a:stretch>
          </a:blipFill>
        </p:spPr>
      </p:sp>
      <p:sp>
        <p:nvSpPr>
          <p:cNvPr id="9" name="Freeform 9"/>
          <p:cNvSpPr/>
          <p:nvPr/>
        </p:nvSpPr>
        <p:spPr>
          <a:xfrm>
            <a:off x="6838527" y="4226527"/>
            <a:ext cx="2979033" cy="1282941"/>
          </a:xfrm>
          <a:custGeom>
            <a:avLst/>
            <a:gdLst/>
            <a:ahLst/>
            <a:cxnLst/>
            <a:rect l="l" t="t" r="r" b="b"/>
            <a:pathLst>
              <a:path w="2979033" h="1282941">
                <a:moveTo>
                  <a:pt x="0" y="0"/>
                </a:moveTo>
                <a:lnTo>
                  <a:pt x="2979032" y="0"/>
                </a:lnTo>
                <a:lnTo>
                  <a:pt x="2979032" y="1282941"/>
                </a:lnTo>
                <a:lnTo>
                  <a:pt x="0" y="1282941"/>
                </a:lnTo>
                <a:lnTo>
                  <a:pt x="0" y="0"/>
                </a:lnTo>
                <a:close/>
              </a:path>
            </a:pathLst>
          </a:custGeom>
          <a:blipFill>
            <a:blip r:embed="rId9"/>
            <a:stretch>
              <a:fillRect/>
            </a:stretch>
          </a:blipFill>
        </p:spPr>
      </p:sp>
      <p:sp>
        <p:nvSpPr>
          <p:cNvPr id="10" name="Freeform 10"/>
          <p:cNvSpPr/>
          <p:nvPr/>
        </p:nvSpPr>
        <p:spPr>
          <a:xfrm>
            <a:off x="428769" y="7272539"/>
            <a:ext cx="5726520" cy="1097735"/>
          </a:xfrm>
          <a:custGeom>
            <a:avLst/>
            <a:gdLst/>
            <a:ahLst/>
            <a:cxnLst/>
            <a:rect l="l" t="t" r="r" b="b"/>
            <a:pathLst>
              <a:path w="5726520" h="1097735">
                <a:moveTo>
                  <a:pt x="0" y="0"/>
                </a:moveTo>
                <a:lnTo>
                  <a:pt x="5726520" y="0"/>
                </a:lnTo>
                <a:lnTo>
                  <a:pt x="5726520" y="1097735"/>
                </a:lnTo>
                <a:lnTo>
                  <a:pt x="0" y="1097735"/>
                </a:lnTo>
                <a:lnTo>
                  <a:pt x="0" y="0"/>
                </a:lnTo>
                <a:close/>
              </a:path>
            </a:pathLst>
          </a:custGeom>
          <a:blipFill>
            <a:blip r:embed="rId10"/>
            <a:stretch>
              <a:fillRect/>
            </a:stretch>
          </a:blipFill>
        </p:spPr>
      </p:sp>
      <p:sp>
        <p:nvSpPr>
          <p:cNvPr id="11" name="Freeform 11"/>
          <p:cNvSpPr/>
          <p:nvPr/>
        </p:nvSpPr>
        <p:spPr>
          <a:xfrm>
            <a:off x="6838527" y="7272539"/>
            <a:ext cx="2807729" cy="1238704"/>
          </a:xfrm>
          <a:custGeom>
            <a:avLst/>
            <a:gdLst/>
            <a:ahLst/>
            <a:cxnLst/>
            <a:rect l="l" t="t" r="r" b="b"/>
            <a:pathLst>
              <a:path w="2807729" h="1238704">
                <a:moveTo>
                  <a:pt x="0" y="0"/>
                </a:moveTo>
                <a:lnTo>
                  <a:pt x="2807729" y="0"/>
                </a:lnTo>
                <a:lnTo>
                  <a:pt x="2807729" y="1238704"/>
                </a:lnTo>
                <a:lnTo>
                  <a:pt x="0" y="1238704"/>
                </a:lnTo>
                <a:lnTo>
                  <a:pt x="0" y="0"/>
                </a:lnTo>
                <a:close/>
              </a:path>
            </a:pathLst>
          </a:custGeom>
          <a:blipFill>
            <a:blip r:embed="rId11"/>
            <a:stretch>
              <a:fillRect/>
            </a:stretch>
          </a:blipFill>
        </p:spPr>
      </p:sp>
      <p:sp>
        <p:nvSpPr>
          <p:cNvPr id="12" name="Freeform 12"/>
          <p:cNvSpPr/>
          <p:nvPr/>
        </p:nvSpPr>
        <p:spPr>
          <a:xfrm>
            <a:off x="331723" y="8716114"/>
            <a:ext cx="5935511" cy="1084372"/>
          </a:xfrm>
          <a:custGeom>
            <a:avLst/>
            <a:gdLst/>
            <a:ahLst/>
            <a:cxnLst/>
            <a:rect l="l" t="t" r="r" b="b"/>
            <a:pathLst>
              <a:path w="5935511" h="1084372">
                <a:moveTo>
                  <a:pt x="0" y="0"/>
                </a:moveTo>
                <a:lnTo>
                  <a:pt x="5935510" y="0"/>
                </a:lnTo>
                <a:lnTo>
                  <a:pt x="5935510" y="1084372"/>
                </a:lnTo>
                <a:lnTo>
                  <a:pt x="0" y="1084372"/>
                </a:lnTo>
                <a:lnTo>
                  <a:pt x="0" y="0"/>
                </a:lnTo>
                <a:close/>
              </a:path>
            </a:pathLst>
          </a:custGeom>
          <a:blipFill>
            <a:blip r:embed="rId12"/>
            <a:stretch>
              <a:fillRect/>
            </a:stretch>
          </a:blipFill>
        </p:spPr>
      </p:sp>
      <p:sp>
        <p:nvSpPr>
          <p:cNvPr id="13" name="Freeform 13"/>
          <p:cNvSpPr/>
          <p:nvPr/>
        </p:nvSpPr>
        <p:spPr>
          <a:xfrm>
            <a:off x="6797145" y="8716114"/>
            <a:ext cx="2849111" cy="1211935"/>
          </a:xfrm>
          <a:custGeom>
            <a:avLst/>
            <a:gdLst/>
            <a:ahLst/>
            <a:cxnLst/>
            <a:rect l="l" t="t" r="r" b="b"/>
            <a:pathLst>
              <a:path w="2849111" h="1211935">
                <a:moveTo>
                  <a:pt x="0" y="0"/>
                </a:moveTo>
                <a:lnTo>
                  <a:pt x="2849111" y="0"/>
                </a:lnTo>
                <a:lnTo>
                  <a:pt x="2849111" y="1211935"/>
                </a:lnTo>
                <a:lnTo>
                  <a:pt x="0" y="1211935"/>
                </a:lnTo>
                <a:lnTo>
                  <a:pt x="0" y="0"/>
                </a:lnTo>
                <a:close/>
              </a:path>
            </a:pathLst>
          </a:custGeom>
          <a:blipFill>
            <a:blip r:embed="rId13"/>
            <a:stretch>
              <a:fillRect/>
            </a:stretch>
          </a:blipFill>
        </p:spPr>
      </p:sp>
      <p:sp>
        <p:nvSpPr>
          <p:cNvPr id="14" name="Freeform 14"/>
          <p:cNvSpPr/>
          <p:nvPr/>
        </p:nvSpPr>
        <p:spPr>
          <a:xfrm>
            <a:off x="331514" y="5900351"/>
            <a:ext cx="5729315" cy="1110606"/>
          </a:xfrm>
          <a:custGeom>
            <a:avLst/>
            <a:gdLst/>
            <a:ahLst/>
            <a:cxnLst/>
            <a:rect l="l" t="t" r="r" b="b"/>
            <a:pathLst>
              <a:path w="5729315" h="1110606">
                <a:moveTo>
                  <a:pt x="0" y="0"/>
                </a:moveTo>
                <a:lnTo>
                  <a:pt x="5729315" y="0"/>
                </a:lnTo>
                <a:lnTo>
                  <a:pt x="5729315" y="1110605"/>
                </a:lnTo>
                <a:lnTo>
                  <a:pt x="0" y="1110605"/>
                </a:lnTo>
                <a:lnTo>
                  <a:pt x="0" y="0"/>
                </a:lnTo>
                <a:close/>
              </a:path>
            </a:pathLst>
          </a:custGeom>
          <a:blipFill>
            <a:blip r:embed="rId14"/>
            <a:stretch>
              <a:fillRect/>
            </a:stretch>
          </a:blipFill>
        </p:spPr>
      </p:sp>
      <p:sp>
        <p:nvSpPr>
          <p:cNvPr id="15" name="Freeform 15"/>
          <p:cNvSpPr/>
          <p:nvPr/>
        </p:nvSpPr>
        <p:spPr>
          <a:xfrm>
            <a:off x="6838527" y="5686942"/>
            <a:ext cx="2979033" cy="1324015"/>
          </a:xfrm>
          <a:custGeom>
            <a:avLst/>
            <a:gdLst/>
            <a:ahLst/>
            <a:cxnLst/>
            <a:rect l="l" t="t" r="r" b="b"/>
            <a:pathLst>
              <a:path w="2979033" h="1324015">
                <a:moveTo>
                  <a:pt x="0" y="0"/>
                </a:moveTo>
                <a:lnTo>
                  <a:pt x="2979032" y="0"/>
                </a:lnTo>
                <a:lnTo>
                  <a:pt x="2979032" y="1324014"/>
                </a:lnTo>
                <a:lnTo>
                  <a:pt x="0" y="1324014"/>
                </a:lnTo>
                <a:lnTo>
                  <a:pt x="0" y="0"/>
                </a:lnTo>
                <a:close/>
              </a:path>
            </a:pathLst>
          </a:custGeom>
          <a:blipFill>
            <a:blip r:embed="rId15"/>
            <a:stretch>
              <a:fillRect/>
            </a:stretch>
          </a:blipFill>
        </p:spPr>
      </p:sp>
      <p:sp>
        <p:nvSpPr>
          <p:cNvPr id="16" name="TextBox 16"/>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17" name="TextBox 17"/>
          <p:cNvSpPr txBox="1"/>
          <p:nvPr/>
        </p:nvSpPr>
        <p:spPr>
          <a:xfrm>
            <a:off x="428769" y="969403"/>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Q4. How many reservations were made for the year 2017-18 ?</a:t>
            </a:r>
          </a:p>
        </p:txBody>
      </p:sp>
      <p:sp>
        <p:nvSpPr>
          <p:cNvPr id="18" name="TextBox 18"/>
          <p:cNvSpPr txBox="1"/>
          <p:nvPr/>
        </p:nvSpPr>
        <p:spPr>
          <a:xfrm>
            <a:off x="10136116" y="3539252"/>
            <a:ext cx="8151884" cy="2880984"/>
          </a:xfrm>
          <a:prstGeom prst="rect">
            <a:avLst/>
          </a:prstGeom>
        </p:spPr>
        <p:txBody>
          <a:bodyPr lIns="0" tIns="0" rIns="0" bIns="0" rtlCol="0" anchor="t">
            <a:spAutoFit/>
          </a:bodyPr>
          <a:lstStyle/>
          <a:p>
            <a:pPr algn="ctr">
              <a:lnSpc>
                <a:spcPts val="4608"/>
              </a:lnSpc>
            </a:pPr>
            <a:r>
              <a:rPr lang="en-US" sz="3291">
                <a:solidFill>
                  <a:srgbClr val="2D3880"/>
                </a:solidFill>
                <a:latin typeface="The Seasons"/>
              </a:rPr>
              <a:t>From querying these we have come to a conclusion that there are no fields in the dataset which contain years including 2019, 2020, 2021, 2022, 2023, 2024 so we have checked further years.</a:t>
            </a:r>
          </a:p>
        </p:txBody>
      </p:sp>
    </p:spTree>
  </p:cSld>
  <p:clrMapOvr>
    <a:masterClrMapping/>
  </p:clrMapOvr>
  <p:transition spd="slow">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1675524"/>
            <a:ext cx="8603414" cy="8151518"/>
          </a:xfrm>
          <a:custGeom>
            <a:avLst/>
            <a:gdLst/>
            <a:ahLst/>
            <a:cxnLst/>
            <a:rect l="l" t="t" r="r" b="b"/>
            <a:pathLst>
              <a:path w="8603414" h="8151518">
                <a:moveTo>
                  <a:pt x="0" y="0"/>
                </a:moveTo>
                <a:lnTo>
                  <a:pt x="8603414" y="0"/>
                </a:lnTo>
                <a:lnTo>
                  <a:pt x="8603414" y="8151518"/>
                </a:lnTo>
                <a:lnTo>
                  <a:pt x="0" y="8151518"/>
                </a:lnTo>
                <a:lnTo>
                  <a:pt x="0" y="0"/>
                </a:lnTo>
                <a:close/>
              </a:path>
            </a:pathLst>
          </a:custGeom>
          <a:blipFill>
            <a:blip r:embed="rId4"/>
            <a:stretch>
              <a:fillRect/>
            </a:stretch>
          </a:blipFill>
        </p:spPr>
      </p:sp>
      <p:sp>
        <p:nvSpPr>
          <p:cNvPr id="5" name="Freeform 5"/>
          <p:cNvSpPr/>
          <p:nvPr/>
        </p:nvSpPr>
        <p:spPr>
          <a:xfrm>
            <a:off x="8603414" y="1989849"/>
            <a:ext cx="9408397" cy="8238441"/>
          </a:xfrm>
          <a:custGeom>
            <a:avLst/>
            <a:gdLst/>
            <a:ahLst/>
            <a:cxnLst/>
            <a:rect l="l" t="t" r="r" b="b"/>
            <a:pathLst>
              <a:path w="9408397" h="8238441">
                <a:moveTo>
                  <a:pt x="0" y="0"/>
                </a:moveTo>
                <a:lnTo>
                  <a:pt x="9408397" y="0"/>
                </a:lnTo>
                <a:lnTo>
                  <a:pt x="9408397" y="8238441"/>
                </a:lnTo>
                <a:lnTo>
                  <a:pt x="0" y="8238441"/>
                </a:lnTo>
                <a:lnTo>
                  <a:pt x="0" y="0"/>
                </a:lnTo>
                <a:close/>
              </a:path>
            </a:pathLst>
          </a:custGeom>
          <a:blipFill>
            <a:blip r:embed="rId5"/>
            <a:stretch>
              <a:fillRect/>
            </a:stretch>
          </a:blipFill>
        </p:spPr>
      </p:sp>
      <p:sp>
        <p:nvSpPr>
          <p:cNvPr id="6" name="TextBox 6"/>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7" name="TextBox 7"/>
          <p:cNvSpPr txBox="1"/>
          <p:nvPr/>
        </p:nvSpPr>
        <p:spPr>
          <a:xfrm>
            <a:off x="428769" y="1095133"/>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Q4. How many reservations were made for the year 2017-18 ?</a:t>
            </a:r>
          </a:p>
        </p:txBody>
      </p:sp>
    </p:spTree>
  </p:cSld>
  <p:clrMapOvr>
    <a:masterClrMapping/>
  </p:clrMapOvr>
  <p:transition spd="slow">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28769" y="2195305"/>
            <a:ext cx="12700614" cy="7236585"/>
          </a:xfrm>
          <a:custGeom>
            <a:avLst/>
            <a:gdLst/>
            <a:ahLst/>
            <a:cxnLst/>
            <a:rect l="l" t="t" r="r" b="b"/>
            <a:pathLst>
              <a:path w="12700614" h="7236585">
                <a:moveTo>
                  <a:pt x="0" y="0"/>
                </a:moveTo>
                <a:lnTo>
                  <a:pt x="12700615" y="0"/>
                </a:lnTo>
                <a:lnTo>
                  <a:pt x="12700615" y="7236585"/>
                </a:lnTo>
                <a:lnTo>
                  <a:pt x="0" y="7236585"/>
                </a:lnTo>
                <a:lnTo>
                  <a:pt x="0" y="0"/>
                </a:lnTo>
                <a:close/>
              </a:path>
            </a:pathLst>
          </a:custGeom>
          <a:blipFill>
            <a:blip r:embed="rId4"/>
            <a:stretch>
              <a:fillRect/>
            </a:stretch>
          </a:blipFill>
        </p:spPr>
      </p:sp>
      <p:sp>
        <p:nvSpPr>
          <p:cNvPr id="5" name="Freeform 5"/>
          <p:cNvSpPr/>
          <p:nvPr/>
        </p:nvSpPr>
        <p:spPr>
          <a:xfrm>
            <a:off x="13420535" y="2195305"/>
            <a:ext cx="4558686" cy="3159089"/>
          </a:xfrm>
          <a:custGeom>
            <a:avLst/>
            <a:gdLst/>
            <a:ahLst/>
            <a:cxnLst/>
            <a:rect l="l" t="t" r="r" b="b"/>
            <a:pathLst>
              <a:path w="4558686" h="3159089">
                <a:moveTo>
                  <a:pt x="0" y="0"/>
                </a:moveTo>
                <a:lnTo>
                  <a:pt x="4558686" y="0"/>
                </a:lnTo>
                <a:lnTo>
                  <a:pt x="4558686" y="3159089"/>
                </a:lnTo>
                <a:lnTo>
                  <a:pt x="0" y="3159089"/>
                </a:lnTo>
                <a:lnTo>
                  <a:pt x="0" y="0"/>
                </a:lnTo>
                <a:close/>
              </a:path>
            </a:pathLst>
          </a:custGeom>
          <a:blipFill>
            <a:blip r:embed="rId5"/>
            <a:stretch>
              <a:fillRect/>
            </a:stretch>
          </a:blipFill>
        </p:spPr>
      </p:sp>
      <p:sp>
        <p:nvSpPr>
          <p:cNvPr id="6" name="TextBox 6"/>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7" name="TextBox 7"/>
          <p:cNvSpPr txBox="1"/>
          <p:nvPr/>
        </p:nvSpPr>
        <p:spPr>
          <a:xfrm>
            <a:off x="428769" y="1095133"/>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Q4. How many reservations were made for the year 2017-18 ?</a:t>
            </a:r>
          </a:p>
        </p:txBody>
      </p:sp>
      <p:grpSp>
        <p:nvGrpSpPr>
          <p:cNvPr id="8" name="Group 8"/>
          <p:cNvGrpSpPr/>
          <p:nvPr/>
        </p:nvGrpSpPr>
        <p:grpSpPr>
          <a:xfrm>
            <a:off x="12589193" y="5395912"/>
            <a:ext cx="3245167" cy="3368992"/>
            <a:chOff x="0" y="0"/>
            <a:chExt cx="4326890" cy="4491990"/>
          </a:xfrm>
        </p:grpSpPr>
        <p:sp>
          <p:nvSpPr>
            <p:cNvPr id="9" name="Freeform 9"/>
            <p:cNvSpPr/>
            <p:nvPr/>
          </p:nvSpPr>
          <p:spPr>
            <a:xfrm>
              <a:off x="49530" y="49530"/>
              <a:ext cx="4230370" cy="4399280"/>
            </a:xfrm>
            <a:custGeom>
              <a:avLst/>
              <a:gdLst/>
              <a:ahLst/>
              <a:cxnLst/>
              <a:rect l="l" t="t" r="r" b="b"/>
              <a:pathLst>
                <a:path w="4230370" h="4399280">
                  <a:moveTo>
                    <a:pt x="53340" y="4267200"/>
                  </a:moveTo>
                  <a:cubicBezTo>
                    <a:pt x="673100" y="4130040"/>
                    <a:pt x="732790" y="4109720"/>
                    <a:pt x="842010" y="4069080"/>
                  </a:cubicBezTo>
                  <a:cubicBezTo>
                    <a:pt x="1008380" y="4008120"/>
                    <a:pt x="1285240" y="3892550"/>
                    <a:pt x="1465580" y="3813810"/>
                  </a:cubicBezTo>
                  <a:cubicBezTo>
                    <a:pt x="1606550" y="3752850"/>
                    <a:pt x="1742440" y="3695700"/>
                    <a:pt x="1838960" y="3643630"/>
                  </a:cubicBezTo>
                  <a:cubicBezTo>
                    <a:pt x="1903730" y="3608070"/>
                    <a:pt x="1934210" y="3590290"/>
                    <a:pt x="1995170" y="3544570"/>
                  </a:cubicBezTo>
                  <a:cubicBezTo>
                    <a:pt x="2095500" y="3472180"/>
                    <a:pt x="2258060" y="3333750"/>
                    <a:pt x="2369820" y="3228340"/>
                  </a:cubicBezTo>
                  <a:cubicBezTo>
                    <a:pt x="2466340" y="3136900"/>
                    <a:pt x="2561590" y="3034030"/>
                    <a:pt x="2630170" y="2956560"/>
                  </a:cubicBezTo>
                  <a:cubicBezTo>
                    <a:pt x="2677160" y="2903220"/>
                    <a:pt x="2707640" y="2880360"/>
                    <a:pt x="2747010" y="2816860"/>
                  </a:cubicBezTo>
                  <a:cubicBezTo>
                    <a:pt x="2810510" y="2715260"/>
                    <a:pt x="2900680" y="2484120"/>
                    <a:pt x="2940050" y="2381250"/>
                  </a:cubicBezTo>
                  <a:cubicBezTo>
                    <a:pt x="2961640" y="2325370"/>
                    <a:pt x="2973070" y="2293620"/>
                    <a:pt x="2983230" y="2251710"/>
                  </a:cubicBezTo>
                  <a:cubicBezTo>
                    <a:pt x="2992120" y="2212340"/>
                    <a:pt x="2994660" y="2186940"/>
                    <a:pt x="2998470" y="2136140"/>
                  </a:cubicBezTo>
                  <a:cubicBezTo>
                    <a:pt x="3006090" y="2034540"/>
                    <a:pt x="3017520" y="1789430"/>
                    <a:pt x="3004820" y="1686560"/>
                  </a:cubicBezTo>
                  <a:cubicBezTo>
                    <a:pt x="2998470" y="1630680"/>
                    <a:pt x="2997200" y="1582420"/>
                    <a:pt x="2971800" y="1560830"/>
                  </a:cubicBezTo>
                  <a:cubicBezTo>
                    <a:pt x="2950210" y="1541780"/>
                    <a:pt x="2900680" y="1545590"/>
                    <a:pt x="2872740" y="1551940"/>
                  </a:cubicBezTo>
                  <a:cubicBezTo>
                    <a:pt x="2847340" y="1558290"/>
                    <a:pt x="2806700" y="1583690"/>
                    <a:pt x="2807970" y="1595120"/>
                  </a:cubicBezTo>
                  <a:cubicBezTo>
                    <a:pt x="2809240" y="1606550"/>
                    <a:pt x="2852420" y="1611630"/>
                    <a:pt x="2890520" y="1616710"/>
                  </a:cubicBezTo>
                  <a:cubicBezTo>
                    <a:pt x="2973070" y="1629410"/>
                    <a:pt x="3215640" y="1652270"/>
                    <a:pt x="3291840" y="1634490"/>
                  </a:cubicBezTo>
                  <a:cubicBezTo>
                    <a:pt x="3324860" y="1626870"/>
                    <a:pt x="3332480" y="1614170"/>
                    <a:pt x="3357880" y="1596390"/>
                  </a:cubicBezTo>
                  <a:cubicBezTo>
                    <a:pt x="3398520" y="1568450"/>
                    <a:pt x="3472180" y="1511300"/>
                    <a:pt x="3506470" y="1474470"/>
                  </a:cubicBezTo>
                  <a:cubicBezTo>
                    <a:pt x="3528060" y="1451610"/>
                    <a:pt x="3534410" y="1441450"/>
                    <a:pt x="3553460" y="1409700"/>
                  </a:cubicBezTo>
                  <a:cubicBezTo>
                    <a:pt x="3594100" y="1339850"/>
                    <a:pt x="3670300" y="1156970"/>
                    <a:pt x="3712210" y="1047750"/>
                  </a:cubicBezTo>
                  <a:cubicBezTo>
                    <a:pt x="3745230" y="961390"/>
                    <a:pt x="3776980" y="877570"/>
                    <a:pt x="3790950" y="808990"/>
                  </a:cubicBezTo>
                  <a:cubicBezTo>
                    <a:pt x="3802380" y="758190"/>
                    <a:pt x="3802380" y="736600"/>
                    <a:pt x="3804920" y="676910"/>
                  </a:cubicBezTo>
                  <a:cubicBezTo>
                    <a:pt x="3812540" y="547370"/>
                    <a:pt x="3778250" y="147320"/>
                    <a:pt x="3806190" y="60960"/>
                  </a:cubicBezTo>
                  <a:cubicBezTo>
                    <a:pt x="3813810" y="34290"/>
                    <a:pt x="3825240" y="24130"/>
                    <a:pt x="3837940" y="13970"/>
                  </a:cubicBezTo>
                  <a:cubicBezTo>
                    <a:pt x="3848100" y="6350"/>
                    <a:pt x="3859530" y="1270"/>
                    <a:pt x="3873500" y="1270"/>
                  </a:cubicBezTo>
                  <a:cubicBezTo>
                    <a:pt x="3888740" y="0"/>
                    <a:pt x="3912870" y="5080"/>
                    <a:pt x="3926840" y="13970"/>
                  </a:cubicBezTo>
                  <a:cubicBezTo>
                    <a:pt x="3942080" y="24130"/>
                    <a:pt x="3954780" y="48260"/>
                    <a:pt x="3958590" y="60960"/>
                  </a:cubicBezTo>
                  <a:cubicBezTo>
                    <a:pt x="3962400" y="67310"/>
                    <a:pt x="3963670" y="69850"/>
                    <a:pt x="3961130" y="80010"/>
                  </a:cubicBezTo>
                  <a:cubicBezTo>
                    <a:pt x="3953510" y="113030"/>
                    <a:pt x="3863340" y="240030"/>
                    <a:pt x="3813810" y="298450"/>
                  </a:cubicBezTo>
                  <a:cubicBezTo>
                    <a:pt x="3774440" y="344170"/>
                    <a:pt x="3729990" y="372110"/>
                    <a:pt x="3698240" y="407670"/>
                  </a:cubicBezTo>
                  <a:cubicBezTo>
                    <a:pt x="3671570" y="438150"/>
                    <a:pt x="3653790" y="477520"/>
                    <a:pt x="3632200" y="495300"/>
                  </a:cubicBezTo>
                  <a:cubicBezTo>
                    <a:pt x="3616960" y="506730"/>
                    <a:pt x="3602990" y="513080"/>
                    <a:pt x="3587750" y="514350"/>
                  </a:cubicBezTo>
                  <a:cubicBezTo>
                    <a:pt x="3572510" y="515620"/>
                    <a:pt x="3552190" y="509270"/>
                    <a:pt x="3540760" y="499110"/>
                  </a:cubicBezTo>
                  <a:cubicBezTo>
                    <a:pt x="3529330" y="488950"/>
                    <a:pt x="3517900" y="472440"/>
                    <a:pt x="3515360" y="457200"/>
                  </a:cubicBezTo>
                  <a:cubicBezTo>
                    <a:pt x="3512820" y="441960"/>
                    <a:pt x="3515360" y="430530"/>
                    <a:pt x="3525520" y="408940"/>
                  </a:cubicBezTo>
                  <a:cubicBezTo>
                    <a:pt x="3554730" y="347980"/>
                    <a:pt x="3712210" y="162560"/>
                    <a:pt x="3784600" y="99060"/>
                  </a:cubicBezTo>
                  <a:cubicBezTo>
                    <a:pt x="3825240" y="63500"/>
                    <a:pt x="3854450" y="30480"/>
                    <a:pt x="3892550" y="30480"/>
                  </a:cubicBezTo>
                  <a:cubicBezTo>
                    <a:pt x="3934460" y="30480"/>
                    <a:pt x="3980180" y="73660"/>
                    <a:pt x="4024630" y="119380"/>
                  </a:cubicBezTo>
                  <a:cubicBezTo>
                    <a:pt x="4091940" y="189230"/>
                    <a:pt x="4203700" y="381000"/>
                    <a:pt x="4222750" y="443230"/>
                  </a:cubicBezTo>
                  <a:cubicBezTo>
                    <a:pt x="4230370" y="464820"/>
                    <a:pt x="4230370" y="476250"/>
                    <a:pt x="4225290" y="491490"/>
                  </a:cubicBezTo>
                  <a:cubicBezTo>
                    <a:pt x="4221480" y="506730"/>
                    <a:pt x="4210050" y="521970"/>
                    <a:pt x="4198620" y="532130"/>
                  </a:cubicBezTo>
                  <a:cubicBezTo>
                    <a:pt x="4185920" y="541020"/>
                    <a:pt x="4168140" y="548640"/>
                    <a:pt x="4152900" y="547370"/>
                  </a:cubicBezTo>
                  <a:cubicBezTo>
                    <a:pt x="4132580" y="546100"/>
                    <a:pt x="4100830" y="530860"/>
                    <a:pt x="4089400" y="513080"/>
                  </a:cubicBezTo>
                  <a:cubicBezTo>
                    <a:pt x="4077970" y="496570"/>
                    <a:pt x="4074160" y="462280"/>
                    <a:pt x="4081780" y="443230"/>
                  </a:cubicBezTo>
                  <a:cubicBezTo>
                    <a:pt x="4089400" y="422910"/>
                    <a:pt x="4117340" y="402590"/>
                    <a:pt x="4136390" y="396240"/>
                  </a:cubicBezTo>
                  <a:cubicBezTo>
                    <a:pt x="4151630" y="392430"/>
                    <a:pt x="4170680" y="394970"/>
                    <a:pt x="4184650" y="402590"/>
                  </a:cubicBezTo>
                  <a:cubicBezTo>
                    <a:pt x="4198620" y="408940"/>
                    <a:pt x="4212590" y="420370"/>
                    <a:pt x="4220210" y="435610"/>
                  </a:cubicBezTo>
                  <a:cubicBezTo>
                    <a:pt x="4227830" y="453390"/>
                    <a:pt x="4229100" y="487680"/>
                    <a:pt x="4220210" y="506730"/>
                  </a:cubicBezTo>
                  <a:cubicBezTo>
                    <a:pt x="4210050" y="525780"/>
                    <a:pt x="4180840" y="544830"/>
                    <a:pt x="4160520" y="546100"/>
                  </a:cubicBezTo>
                  <a:cubicBezTo>
                    <a:pt x="4140200" y="548640"/>
                    <a:pt x="4118610" y="541020"/>
                    <a:pt x="4094480" y="520700"/>
                  </a:cubicBezTo>
                  <a:cubicBezTo>
                    <a:pt x="4037330" y="472440"/>
                    <a:pt x="3963670" y="189230"/>
                    <a:pt x="3886200" y="184150"/>
                  </a:cubicBezTo>
                  <a:cubicBezTo>
                    <a:pt x="3808730" y="179070"/>
                    <a:pt x="3685540" y="454660"/>
                    <a:pt x="3632200" y="495300"/>
                  </a:cubicBezTo>
                  <a:cubicBezTo>
                    <a:pt x="3613150" y="509270"/>
                    <a:pt x="3602990" y="514350"/>
                    <a:pt x="3587750" y="514350"/>
                  </a:cubicBezTo>
                  <a:cubicBezTo>
                    <a:pt x="3568700" y="514350"/>
                    <a:pt x="3540760" y="500380"/>
                    <a:pt x="3529330" y="487680"/>
                  </a:cubicBezTo>
                  <a:cubicBezTo>
                    <a:pt x="3519170" y="474980"/>
                    <a:pt x="3515360" y="454660"/>
                    <a:pt x="3515360" y="440690"/>
                  </a:cubicBezTo>
                  <a:cubicBezTo>
                    <a:pt x="3515360" y="429260"/>
                    <a:pt x="3516630" y="424180"/>
                    <a:pt x="3525520" y="408940"/>
                  </a:cubicBezTo>
                  <a:cubicBezTo>
                    <a:pt x="3554730" y="355600"/>
                    <a:pt x="3765550" y="144780"/>
                    <a:pt x="3803650" y="80010"/>
                  </a:cubicBezTo>
                  <a:cubicBezTo>
                    <a:pt x="3817620" y="55880"/>
                    <a:pt x="3811270" y="40640"/>
                    <a:pt x="3822700" y="26670"/>
                  </a:cubicBezTo>
                  <a:cubicBezTo>
                    <a:pt x="3835400" y="13970"/>
                    <a:pt x="3854450" y="2540"/>
                    <a:pt x="3872230" y="1270"/>
                  </a:cubicBezTo>
                  <a:cubicBezTo>
                    <a:pt x="3893820" y="0"/>
                    <a:pt x="3926840" y="12700"/>
                    <a:pt x="3942080" y="26670"/>
                  </a:cubicBezTo>
                  <a:cubicBezTo>
                    <a:pt x="3954780" y="39370"/>
                    <a:pt x="3956050" y="50800"/>
                    <a:pt x="3961130" y="80010"/>
                  </a:cubicBezTo>
                  <a:cubicBezTo>
                    <a:pt x="3977640" y="179070"/>
                    <a:pt x="3973830" y="585470"/>
                    <a:pt x="3942080" y="773430"/>
                  </a:cubicBezTo>
                  <a:cubicBezTo>
                    <a:pt x="3920490" y="905510"/>
                    <a:pt x="3874770" y="1009650"/>
                    <a:pt x="3840480" y="1104900"/>
                  </a:cubicBezTo>
                  <a:cubicBezTo>
                    <a:pt x="3813810" y="1178560"/>
                    <a:pt x="3789680" y="1234440"/>
                    <a:pt x="3760470" y="1297940"/>
                  </a:cubicBezTo>
                  <a:cubicBezTo>
                    <a:pt x="3731260" y="1363980"/>
                    <a:pt x="3696970" y="1443990"/>
                    <a:pt x="3665220" y="1493520"/>
                  </a:cubicBezTo>
                  <a:cubicBezTo>
                    <a:pt x="3643630" y="1529080"/>
                    <a:pt x="3629660" y="1548130"/>
                    <a:pt x="3599180" y="1578610"/>
                  </a:cubicBezTo>
                  <a:cubicBezTo>
                    <a:pt x="3556000" y="1623060"/>
                    <a:pt x="3474720" y="1690370"/>
                    <a:pt x="3418840" y="1724660"/>
                  </a:cubicBezTo>
                  <a:cubicBezTo>
                    <a:pt x="3375660" y="1750060"/>
                    <a:pt x="3348990" y="1764030"/>
                    <a:pt x="3296920" y="1774190"/>
                  </a:cubicBezTo>
                  <a:cubicBezTo>
                    <a:pt x="3206750" y="1791970"/>
                    <a:pt x="3016250" y="1788160"/>
                    <a:pt x="2918460" y="1770380"/>
                  </a:cubicBezTo>
                  <a:cubicBezTo>
                    <a:pt x="2854960" y="1758950"/>
                    <a:pt x="2807970" y="1739900"/>
                    <a:pt x="2764790" y="1711960"/>
                  </a:cubicBezTo>
                  <a:cubicBezTo>
                    <a:pt x="2725420" y="1687830"/>
                    <a:pt x="2679700" y="1657350"/>
                    <a:pt x="2669540" y="1619250"/>
                  </a:cubicBezTo>
                  <a:cubicBezTo>
                    <a:pt x="2658110" y="1577340"/>
                    <a:pt x="2686050" y="1499870"/>
                    <a:pt x="2713990" y="1464310"/>
                  </a:cubicBezTo>
                  <a:cubicBezTo>
                    <a:pt x="2735580" y="1433830"/>
                    <a:pt x="2768600" y="1416050"/>
                    <a:pt x="2804160" y="1407160"/>
                  </a:cubicBezTo>
                  <a:cubicBezTo>
                    <a:pt x="2846070" y="1395730"/>
                    <a:pt x="2907030" y="1405890"/>
                    <a:pt x="2952750" y="1416050"/>
                  </a:cubicBezTo>
                  <a:cubicBezTo>
                    <a:pt x="2992120" y="1423670"/>
                    <a:pt x="3035300" y="1431290"/>
                    <a:pt x="3061970" y="1455420"/>
                  </a:cubicBezTo>
                  <a:cubicBezTo>
                    <a:pt x="3088640" y="1478280"/>
                    <a:pt x="3100070" y="1518920"/>
                    <a:pt x="3112770" y="1554480"/>
                  </a:cubicBezTo>
                  <a:cubicBezTo>
                    <a:pt x="3126740" y="1595120"/>
                    <a:pt x="3135630" y="1631950"/>
                    <a:pt x="3139440" y="1687830"/>
                  </a:cubicBezTo>
                  <a:cubicBezTo>
                    <a:pt x="3147060" y="1778000"/>
                    <a:pt x="3136900" y="1944370"/>
                    <a:pt x="3128010" y="2052320"/>
                  </a:cubicBezTo>
                  <a:cubicBezTo>
                    <a:pt x="3120390" y="2139950"/>
                    <a:pt x="3110230" y="2219960"/>
                    <a:pt x="3094990" y="2287270"/>
                  </a:cubicBezTo>
                  <a:cubicBezTo>
                    <a:pt x="3082290" y="2341880"/>
                    <a:pt x="3070860" y="2371090"/>
                    <a:pt x="3046730" y="2432050"/>
                  </a:cubicBezTo>
                  <a:cubicBezTo>
                    <a:pt x="3002280" y="2542540"/>
                    <a:pt x="2903220" y="2781300"/>
                    <a:pt x="2834640" y="2889250"/>
                  </a:cubicBezTo>
                  <a:cubicBezTo>
                    <a:pt x="2792730" y="2955290"/>
                    <a:pt x="2762250" y="2980690"/>
                    <a:pt x="2711450" y="3036570"/>
                  </a:cubicBezTo>
                  <a:cubicBezTo>
                    <a:pt x="2640330" y="3116580"/>
                    <a:pt x="2543810" y="3221990"/>
                    <a:pt x="2443480" y="3315970"/>
                  </a:cubicBezTo>
                  <a:cubicBezTo>
                    <a:pt x="2329180" y="3423920"/>
                    <a:pt x="2161540" y="3566160"/>
                    <a:pt x="2056130" y="3642360"/>
                  </a:cubicBezTo>
                  <a:cubicBezTo>
                    <a:pt x="1991360" y="3690620"/>
                    <a:pt x="1945640" y="3716020"/>
                    <a:pt x="1888490" y="3747770"/>
                  </a:cubicBezTo>
                  <a:cubicBezTo>
                    <a:pt x="1831340" y="3778250"/>
                    <a:pt x="1793240" y="3794760"/>
                    <a:pt x="1713230" y="3831590"/>
                  </a:cubicBezTo>
                  <a:cubicBezTo>
                    <a:pt x="1537970" y="3909060"/>
                    <a:pt x="1084580" y="4104640"/>
                    <a:pt x="878840" y="4182110"/>
                  </a:cubicBezTo>
                  <a:cubicBezTo>
                    <a:pt x="760730" y="4226560"/>
                    <a:pt x="704850" y="4245610"/>
                    <a:pt x="595630" y="4274820"/>
                  </a:cubicBezTo>
                  <a:cubicBezTo>
                    <a:pt x="445770" y="4315460"/>
                    <a:pt x="134620" y="4399280"/>
                    <a:pt x="58420" y="4390390"/>
                  </a:cubicBezTo>
                  <a:cubicBezTo>
                    <a:pt x="36830" y="4387850"/>
                    <a:pt x="27940" y="4381500"/>
                    <a:pt x="19050" y="4372610"/>
                  </a:cubicBezTo>
                  <a:cubicBezTo>
                    <a:pt x="8890" y="4362450"/>
                    <a:pt x="1270" y="4344670"/>
                    <a:pt x="1270" y="4331970"/>
                  </a:cubicBezTo>
                  <a:cubicBezTo>
                    <a:pt x="0" y="4318000"/>
                    <a:pt x="6350" y="4300220"/>
                    <a:pt x="15240" y="4288790"/>
                  </a:cubicBezTo>
                  <a:cubicBezTo>
                    <a:pt x="24130" y="4278630"/>
                    <a:pt x="53340" y="4267200"/>
                    <a:pt x="53340" y="4267200"/>
                  </a:cubicBezTo>
                </a:path>
              </a:pathLst>
            </a:custGeom>
            <a:solidFill>
              <a:srgbClr val="E7191F"/>
            </a:solidFill>
            <a:ln cap="sq">
              <a:noFill/>
              <a:prstDash val="solid"/>
              <a:miter/>
            </a:ln>
          </p:spPr>
        </p:sp>
      </p:grpSp>
    </p:spTree>
  </p:cSld>
  <p:clrMapOvr>
    <a:masterClrMapping/>
  </p:clrMapOvr>
  <p:transition spd="slow">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2911" y="1732020"/>
            <a:ext cx="7172008" cy="1971819"/>
          </a:xfrm>
          <a:custGeom>
            <a:avLst/>
            <a:gdLst/>
            <a:ahLst/>
            <a:cxnLst/>
            <a:rect l="l" t="t" r="r" b="b"/>
            <a:pathLst>
              <a:path w="7172008" h="1971819">
                <a:moveTo>
                  <a:pt x="0" y="0"/>
                </a:moveTo>
                <a:lnTo>
                  <a:pt x="7172008" y="0"/>
                </a:lnTo>
                <a:lnTo>
                  <a:pt x="7172008" y="1971819"/>
                </a:lnTo>
                <a:lnTo>
                  <a:pt x="0" y="1971819"/>
                </a:lnTo>
                <a:lnTo>
                  <a:pt x="0" y="0"/>
                </a:lnTo>
                <a:close/>
              </a:path>
            </a:pathLst>
          </a:custGeom>
          <a:blipFill>
            <a:blip r:embed="rId4"/>
            <a:stretch>
              <a:fillRect/>
            </a:stretch>
          </a:blipFill>
        </p:spPr>
      </p:sp>
      <p:sp>
        <p:nvSpPr>
          <p:cNvPr id="5" name="Freeform 5"/>
          <p:cNvSpPr/>
          <p:nvPr/>
        </p:nvSpPr>
        <p:spPr>
          <a:xfrm>
            <a:off x="8746562" y="1723391"/>
            <a:ext cx="5170514" cy="1832934"/>
          </a:xfrm>
          <a:custGeom>
            <a:avLst/>
            <a:gdLst/>
            <a:ahLst/>
            <a:cxnLst/>
            <a:rect l="l" t="t" r="r" b="b"/>
            <a:pathLst>
              <a:path w="5170514" h="1832934">
                <a:moveTo>
                  <a:pt x="0" y="0"/>
                </a:moveTo>
                <a:lnTo>
                  <a:pt x="5170514" y="0"/>
                </a:lnTo>
                <a:lnTo>
                  <a:pt x="5170514" y="1832933"/>
                </a:lnTo>
                <a:lnTo>
                  <a:pt x="0" y="1832933"/>
                </a:lnTo>
                <a:lnTo>
                  <a:pt x="0" y="0"/>
                </a:lnTo>
                <a:close/>
              </a:path>
            </a:pathLst>
          </a:custGeom>
          <a:blipFill>
            <a:blip r:embed="rId5"/>
            <a:stretch>
              <a:fillRect/>
            </a:stretch>
          </a:blipFill>
        </p:spPr>
      </p:sp>
      <p:sp>
        <p:nvSpPr>
          <p:cNvPr id="6" name="Freeform 6"/>
          <p:cNvSpPr/>
          <p:nvPr/>
        </p:nvSpPr>
        <p:spPr>
          <a:xfrm>
            <a:off x="177687" y="4598555"/>
            <a:ext cx="7282457" cy="1308226"/>
          </a:xfrm>
          <a:custGeom>
            <a:avLst/>
            <a:gdLst/>
            <a:ahLst/>
            <a:cxnLst/>
            <a:rect l="l" t="t" r="r" b="b"/>
            <a:pathLst>
              <a:path w="7282457" h="1308226">
                <a:moveTo>
                  <a:pt x="0" y="0"/>
                </a:moveTo>
                <a:lnTo>
                  <a:pt x="7282456" y="0"/>
                </a:lnTo>
                <a:lnTo>
                  <a:pt x="7282456" y="1308226"/>
                </a:lnTo>
                <a:lnTo>
                  <a:pt x="0" y="1308226"/>
                </a:lnTo>
                <a:lnTo>
                  <a:pt x="0" y="0"/>
                </a:lnTo>
                <a:close/>
              </a:path>
            </a:pathLst>
          </a:custGeom>
          <a:blipFill>
            <a:blip r:embed="rId6"/>
            <a:stretch>
              <a:fillRect/>
            </a:stretch>
          </a:blipFill>
        </p:spPr>
      </p:sp>
      <p:sp>
        <p:nvSpPr>
          <p:cNvPr id="7" name="Freeform 7"/>
          <p:cNvSpPr/>
          <p:nvPr/>
        </p:nvSpPr>
        <p:spPr>
          <a:xfrm>
            <a:off x="8746562" y="4589030"/>
            <a:ext cx="4773076" cy="1896992"/>
          </a:xfrm>
          <a:custGeom>
            <a:avLst/>
            <a:gdLst/>
            <a:ahLst/>
            <a:cxnLst/>
            <a:rect l="l" t="t" r="r" b="b"/>
            <a:pathLst>
              <a:path w="4773076" h="1896992">
                <a:moveTo>
                  <a:pt x="0" y="0"/>
                </a:moveTo>
                <a:lnTo>
                  <a:pt x="4773076" y="0"/>
                </a:lnTo>
                <a:lnTo>
                  <a:pt x="4773076" y="1896992"/>
                </a:lnTo>
                <a:lnTo>
                  <a:pt x="0" y="1896992"/>
                </a:lnTo>
                <a:lnTo>
                  <a:pt x="0" y="0"/>
                </a:lnTo>
                <a:close/>
              </a:path>
            </a:pathLst>
          </a:custGeom>
          <a:blipFill>
            <a:blip r:embed="rId7"/>
            <a:stretch>
              <a:fillRect/>
            </a:stretch>
          </a:blipFill>
        </p:spPr>
      </p:sp>
      <p:sp>
        <p:nvSpPr>
          <p:cNvPr id="8" name="Freeform 8"/>
          <p:cNvSpPr/>
          <p:nvPr/>
        </p:nvSpPr>
        <p:spPr>
          <a:xfrm>
            <a:off x="177687" y="7685537"/>
            <a:ext cx="10338888" cy="743319"/>
          </a:xfrm>
          <a:custGeom>
            <a:avLst/>
            <a:gdLst/>
            <a:ahLst/>
            <a:cxnLst/>
            <a:rect l="l" t="t" r="r" b="b"/>
            <a:pathLst>
              <a:path w="10338888" h="743319">
                <a:moveTo>
                  <a:pt x="0" y="0"/>
                </a:moveTo>
                <a:lnTo>
                  <a:pt x="10338888" y="0"/>
                </a:lnTo>
                <a:lnTo>
                  <a:pt x="10338888" y="743319"/>
                </a:lnTo>
                <a:lnTo>
                  <a:pt x="0" y="743319"/>
                </a:lnTo>
                <a:lnTo>
                  <a:pt x="0" y="0"/>
                </a:lnTo>
                <a:close/>
              </a:path>
            </a:pathLst>
          </a:custGeom>
          <a:blipFill>
            <a:blip r:embed="rId8"/>
            <a:stretch>
              <a:fillRect/>
            </a:stretch>
          </a:blipFill>
        </p:spPr>
      </p:sp>
      <p:sp>
        <p:nvSpPr>
          <p:cNvPr id="9" name="Freeform 9"/>
          <p:cNvSpPr/>
          <p:nvPr/>
        </p:nvSpPr>
        <p:spPr>
          <a:xfrm>
            <a:off x="10516575" y="8218937"/>
            <a:ext cx="7356587" cy="1980620"/>
          </a:xfrm>
          <a:custGeom>
            <a:avLst/>
            <a:gdLst/>
            <a:ahLst/>
            <a:cxnLst/>
            <a:rect l="l" t="t" r="r" b="b"/>
            <a:pathLst>
              <a:path w="7356587" h="1980620">
                <a:moveTo>
                  <a:pt x="0" y="0"/>
                </a:moveTo>
                <a:lnTo>
                  <a:pt x="7356587" y="0"/>
                </a:lnTo>
                <a:lnTo>
                  <a:pt x="7356587" y="1980620"/>
                </a:lnTo>
                <a:lnTo>
                  <a:pt x="0" y="1980620"/>
                </a:lnTo>
                <a:lnTo>
                  <a:pt x="0" y="0"/>
                </a:lnTo>
                <a:close/>
              </a:path>
            </a:pathLst>
          </a:custGeom>
          <a:blipFill>
            <a:blip r:embed="rId9"/>
            <a:stretch>
              <a:fillRect/>
            </a:stretch>
          </a:blipFill>
        </p:spPr>
      </p:sp>
      <p:sp>
        <p:nvSpPr>
          <p:cNvPr id="10" name="TextBox 10"/>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11" name="TextBox 11"/>
          <p:cNvSpPr txBox="1"/>
          <p:nvPr/>
        </p:nvSpPr>
        <p:spPr>
          <a:xfrm>
            <a:off x="232911" y="962025"/>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Q5. What is the most commonly booked room type?</a:t>
            </a:r>
          </a:p>
        </p:txBody>
      </p:sp>
      <p:sp>
        <p:nvSpPr>
          <p:cNvPr id="12" name="TextBox 12"/>
          <p:cNvSpPr txBox="1"/>
          <p:nvPr/>
        </p:nvSpPr>
        <p:spPr>
          <a:xfrm>
            <a:off x="232911" y="3827664"/>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Q6. How many reservations fall on a weekend (no_of_weekend_nights &gt; 0)?</a:t>
            </a:r>
          </a:p>
        </p:txBody>
      </p:sp>
      <p:sp>
        <p:nvSpPr>
          <p:cNvPr id="13" name="TextBox 13"/>
          <p:cNvSpPr txBox="1"/>
          <p:nvPr/>
        </p:nvSpPr>
        <p:spPr>
          <a:xfrm>
            <a:off x="177687" y="6762247"/>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Q7. What is the highest and lowest lead time for reservations?</a:t>
            </a:r>
          </a:p>
        </p:txBody>
      </p:sp>
      <p:grpSp>
        <p:nvGrpSpPr>
          <p:cNvPr id="14" name="Group 14"/>
          <p:cNvGrpSpPr/>
          <p:nvPr/>
        </p:nvGrpSpPr>
        <p:grpSpPr>
          <a:xfrm>
            <a:off x="3155633" y="8281035"/>
            <a:ext cx="7242810" cy="1068705"/>
            <a:chOff x="0" y="0"/>
            <a:chExt cx="9657080" cy="1424940"/>
          </a:xfrm>
        </p:grpSpPr>
        <p:sp>
          <p:nvSpPr>
            <p:cNvPr id="15" name="Freeform 15"/>
            <p:cNvSpPr/>
            <p:nvPr/>
          </p:nvSpPr>
          <p:spPr>
            <a:xfrm>
              <a:off x="49530" y="49530"/>
              <a:ext cx="9570720" cy="1343660"/>
            </a:xfrm>
            <a:custGeom>
              <a:avLst/>
              <a:gdLst/>
              <a:ahLst/>
              <a:cxnLst/>
              <a:rect l="l" t="t" r="r" b="b"/>
              <a:pathLst>
                <a:path w="9570720" h="1343660">
                  <a:moveTo>
                    <a:pt x="81280" y="457200"/>
                  </a:moveTo>
                  <a:cubicBezTo>
                    <a:pt x="204470" y="495300"/>
                    <a:pt x="227330" y="516890"/>
                    <a:pt x="259080" y="546100"/>
                  </a:cubicBezTo>
                  <a:cubicBezTo>
                    <a:pt x="308610" y="591820"/>
                    <a:pt x="379730" y="688340"/>
                    <a:pt x="430530" y="739140"/>
                  </a:cubicBezTo>
                  <a:cubicBezTo>
                    <a:pt x="467360" y="775970"/>
                    <a:pt x="494030" y="800100"/>
                    <a:pt x="529590" y="826770"/>
                  </a:cubicBezTo>
                  <a:cubicBezTo>
                    <a:pt x="567690" y="855980"/>
                    <a:pt x="610870" y="887730"/>
                    <a:pt x="654050" y="906780"/>
                  </a:cubicBezTo>
                  <a:cubicBezTo>
                    <a:pt x="695960" y="923290"/>
                    <a:pt x="735330" y="925830"/>
                    <a:pt x="782320" y="935990"/>
                  </a:cubicBezTo>
                  <a:cubicBezTo>
                    <a:pt x="839470" y="948690"/>
                    <a:pt x="906780" y="965200"/>
                    <a:pt x="974090" y="974090"/>
                  </a:cubicBezTo>
                  <a:cubicBezTo>
                    <a:pt x="1047750" y="984250"/>
                    <a:pt x="1109980" y="985520"/>
                    <a:pt x="1205230" y="989330"/>
                  </a:cubicBezTo>
                  <a:cubicBezTo>
                    <a:pt x="1358900" y="996950"/>
                    <a:pt x="1623060" y="993140"/>
                    <a:pt x="1807210" y="1002030"/>
                  </a:cubicBezTo>
                  <a:cubicBezTo>
                    <a:pt x="1964690" y="1009650"/>
                    <a:pt x="2084070" y="1027430"/>
                    <a:pt x="2245360" y="1033780"/>
                  </a:cubicBezTo>
                  <a:cubicBezTo>
                    <a:pt x="2442210" y="1042670"/>
                    <a:pt x="2749550" y="1049020"/>
                    <a:pt x="2905760" y="1041400"/>
                  </a:cubicBezTo>
                  <a:cubicBezTo>
                    <a:pt x="2993390" y="1037590"/>
                    <a:pt x="3032760" y="1031240"/>
                    <a:pt x="3107690" y="1019810"/>
                  </a:cubicBezTo>
                  <a:cubicBezTo>
                    <a:pt x="3205480" y="1004570"/>
                    <a:pt x="3333750" y="988060"/>
                    <a:pt x="3442970" y="953770"/>
                  </a:cubicBezTo>
                  <a:cubicBezTo>
                    <a:pt x="3556000" y="918210"/>
                    <a:pt x="3680460" y="855980"/>
                    <a:pt x="3775710" y="807720"/>
                  </a:cubicBezTo>
                  <a:cubicBezTo>
                    <a:pt x="3853180" y="769620"/>
                    <a:pt x="3917950" y="739140"/>
                    <a:pt x="3978910" y="694690"/>
                  </a:cubicBezTo>
                  <a:cubicBezTo>
                    <a:pt x="4039870" y="650240"/>
                    <a:pt x="4100830" y="586740"/>
                    <a:pt x="4144010" y="541020"/>
                  </a:cubicBezTo>
                  <a:cubicBezTo>
                    <a:pt x="4174490" y="508000"/>
                    <a:pt x="4196080" y="486410"/>
                    <a:pt x="4220210" y="449580"/>
                  </a:cubicBezTo>
                  <a:cubicBezTo>
                    <a:pt x="4248150" y="406400"/>
                    <a:pt x="4281170" y="344170"/>
                    <a:pt x="4297680" y="297180"/>
                  </a:cubicBezTo>
                  <a:cubicBezTo>
                    <a:pt x="4310380" y="259080"/>
                    <a:pt x="4330700" y="212090"/>
                    <a:pt x="4315460" y="191770"/>
                  </a:cubicBezTo>
                  <a:cubicBezTo>
                    <a:pt x="4300220" y="170180"/>
                    <a:pt x="4243070" y="180340"/>
                    <a:pt x="4198620" y="176530"/>
                  </a:cubicBezTo>
                  <a:cubicBezTo>
                    <a:pt x="4140200" y="172720"/>
                    <a:pt x="4032250" y="146050"/>
                    <a:pt x="3996690" y="172720"/>
                  </a:cubicBezTo>
                  <a:cubicBezTo>
                    <a:pt x="3971290" y="191770"/>
                    <a:pt x="3973830" y="232410"/>
                    <a:pt x="3967480" y="274320"/>
                  </a:cubicBezTo>
                  <a:cubicBezTo>
                    <a:pt x="3958590" y="335280"/>
                    <a:pt x="3957320" y="443230"/>
                    <a:pt x="3963670" y="505460"/>
                  </a:cubicBezTo>
                  <a:cubicBezTo>
                    <a:pt x="3968750" y="548640"/>
                    <a:pt x="3971290" y="580390"/>
                    <a:pt x="3989070" y="612140"/>
                  </a:cubicBezTo>
                  <a:cubicBezTo>
                    <a:pt x="4006850" y="646430"/>
                    <a:pt x="4050030" y="669290"/>
                    <a:pt x="4072890" y="699770"/>
                  </a:cubicBezTo>
                  <a:cubicBezTo>
                    <a:pt x="4093210" y="728980"/>
                    <a:pt x="4099560" y="760730"/>
                    <a:pt x="4119880" y="791210"/>
                  </a:cubicBezTo>
                  <a:cubicBezTo>
                    <a:pt x="4145280" y="825500"/>
                    <a:pt x="4177030" y="858520"/>
                    <a:pt x="4216400" y="892810"/>
                  </a:cubicBezTo>
                  <a:cubicBezTo>
                    <a:pt x="4264660" y="937260"/>
                    <a:pt x="4330700" y="990600"/>
                    <a:pt x="4396740" y="1028700"/>
                  </a:cubicBezTo>
                  <a:cubicBezTo>
                    <a:pt x="4467860" y="1066800"/>
                    <a:pt x="4538980" y="1096010"/>
                    <a:pt x="4629150" y="1120140"/>
                  </a:cubicBezTo>
                  <a:cubicBezTo>
                    <a:pt x="4747260" y="1150620"/>
                    <a:pt x="4872990" y="1163320"/>
                    <a:pt x="5052060" y="1177290"/>
                  </a:cubicBezTo>
                  <a:cubicBezTo>
                    <a:pt x="5359400" y="1200150"/>
                    <a:pt x="6052820" y="1207770"/>
                    <a:pt x="6313170" y="1192530"/>
                  </a:cubicBezTo>
                  <a:cubicBezTo>
                    <a:pt x="6430010" y="1186180"/>
                    <a:pt x="6479540" y="1174750"/>
                    <a:pt x="6565900" y="1160780"/>
                  </a:cubicBezTo>
                  <a:cubicBezTo>
                    <a:pt x="6657340" y="1145540"/>
                    <a:pt x="6764020" y="1115060"/>
                    <a:pt x="6847840" y="1103630"/>
                  </a:cubicBezTo>
                  <a:cubicBezTo>
                    <a:pt x="6915150" y="1094740"/>
                    <a:pt x="6974840" y="1101090"/>
                    <a:pt x="7029450" y="1089660"/>
                  </a:cubicBezTo>
                  <a:cubicBezTo>
                    <a:pt x="7076440" y="1079500"/>
                    <a:pt x="7110730" y="1054100"/>
                    <a:pt x="7156450" y="1042670"/>
                  </a:cubicBezTo>
                  <a:cubicBezTo>
                    <a:pt x="7205980" y="1029970"/>
                    <a:pt x="7254240" y="1031240"/>
                    <a:pt x="7315200" y="1018540"/>
                  </a:cubicBezTo>
                  <a:cubicBezTo>
                    <a:pt x="7404100" y="999490"/>
                    <a:pt x="7539990" y="967740"/>
                    <a:pt x="7636510" y="933450"/>
                  </a:cubicBezTo>
                  <a:cubicBezTo>
                    <a:pt x="7720330" y="902970"/>
                    <a:pt x="7791450" y="872490"/>
                    <a:pt x="7865110" y="830580"/>
                  </a:cubicBezTo>
                  <a:cubicBezTo>
                    <a:pt x="7941310" y="786130"/>
                    <a:pt x="7994650" y="727710"/>
                    <a:pt x="8084820" y="674370"/>
                  </a:cubicBezTo>
                  <a:cubicBezTo>
                    <a:pt x="8210550" y="598170"/>
                    <a:pt x="8418830" y="497840"/>
                    <a:pt x="8558530" y="438150"/>
                  </a:cubicBezTo>
                  <a:cubicBezTo>
                    <a:pt x="8665210" y="393700"/>
                    <a:pt x="8757920" y="360680"/>
                    <a:pt x="8846820" y="336550"/>
                  </a:cubicBezTo>
                  <a:cubicBezTo>
                    <a:pt x="8917940" y="316230"/>
                    <a:pt x="8968740" y="304800"/>
                    <a:pt x="9043670" y="295910"/>
                  </a:cubicBezTo>
                  <a:cubicBezTo>
                    <a:pt x="9138920" y="284480"/>
                    <a:pt x="9371330" y="298450"/>
                    <a:pt x="9372600" y="283210"/>
                  </a:cubicBezTo>
                  <a:cubicBezTo>
                    <a:pt x="9373870" y="271780"/>
                    <a:pt x="9218930" y="256540"/>
                    <a:pt x="9168130" y="226060"/>
                  </a:cubicBezTo>
                  <a:cubicBezTo>
                    <a:pt x="9128760" y="203200"/>
                    <a:pt x="9097010" y="161290"/>
                    <a:pt x="9079230" y="135890"/>
                  </a:cubicBezTo>
                  <a:cubicBezTo>
                    <a:pt x="9070340" y="123190"/>
                    <a:pt x="9063990" y="114300"/>
                    <a:pt x="9062720" y="100330"/>
                  </a:cubicBezTo>
                  <a:cubicBezTo>
                    <a:pt x="9060180" y="83820"/>
                    <a:pt x="9065260" y="57150"/>
                    <a:pt x="9072880" y="41910"/>
                  </a:cubicBezTo>
                  <a:cubicBezTo>
                    <a:pt x="9079230" y="29210"/>
                    <a:pt x="9088120" y="20320"/>
                    <a:pt x="9099550" y="12700"/>
                  </a:cubicBezTo>
                  <a:cubicBezTo>
                    <a:pt x="9114790" y="5080"/>
                    <a:pt x="9141460" y="0"/>
                    <a:pt x="9157970" y="1270"/>
                  </a:cubicBezTo>
                  <a:cubicBezTo>
                    <a:pt x="9171940" y="3810"/>
                    <a:pt x="9192260" y="6350"/>
                    <a:pt x="9194800" y="17780"/>
                  </a:cubicBezTo>
                  <a:cubicBezTo>
                    <a:pt x="9201150" y="40640"/>
                    <a:pt x="9110980" y="158750"/>
                    <a:pt x="9086850" y="157480"/>
                  </a:cubicBezTo>
                  <a:cubicBezTo>
                    <a:pt x="9071610" y="156210"/>
                    <a:pt x="9058910" y="125730"/>
                    <a:pt x="9055100" y="106680"/>
                  </a:cubicBezTo>
                  <a:cubicBezTo>
                    <a:pt x="9051290" y="88900"/>
                    <a:pt x="9055100" y="64770"/>
                    <a:pt x="9065260" y="49530"/>
                  </a:cubicBezTo>
                  <a:cubicBezTo>
                    <a:pt x="9074150" y="33020"/>
                    <a:pt x="9093200" y="17780"/>
                    <a:pt x="9110980" y="11430"/>
                  </a:cubicBezTo>
                  <a:cubicBezTo>
                    <a:pt x="9128760" y="6350"/>
                    <a:pt x="9146540" y="3810"/>
                    <a:pt x="9169400" y="13970"/>
                  </a:cubicBezTo>
                  <a:cubicBezTo>
                    <a:pt x="9217660" y="35560"/>
                    <a:pt x="9290050" y="146050"/>
                    <a:pt x="9354820" y="196850"/>
                  </a:cubicBezTo>
                  <a:cubicBezTo>
                    <a:pt x="9413240" y="241300"/>
                    <a:pt x="9505950" y="252730"/>
                    <a:pt x="9538970" y="306070"/>
                  </a:cubicBezTo>
                  <a:cubicBezTo>
                    <a:pt x="9570720" y="356870"/>
                    <a:pt x="9569450" y="440690"/>
                    <a:pt x="9556750" y="506730"/>
                  </a:cubicBezTo>
                  <a:cubicBezTo>
                    <a:pt x="9541510" y="580390"/>
                    <a:pt x="9480550" y="675640"/>
                    <a:pt x="9441180" y="723900"/>
                  </a:cubicBezTo>
                  <a:cubicBezTo>
                    <a:pt x="9415780" y="754380"/>
                    <a:pt x="9392920" y="775970"/>
                    <a:pt x="9366250" y="786130"/>
                  </a:cubicBezTo>
                  <a:cubicBezTo>
                    <a:pt x="9342120" y="795020"/>
                    <a:pt x="9307830" y="796290"/>
                    <a:pt x="9287510" y="788670"/>
                  </a:cubicBezTo>
                  <a:cubicBezTo>
                    <a:pt x="9271000" y="782320"/>
                    <a:pt x="9257030" y="765810"/>
                    <a:pt x="9249410" y="751840"/>
                  </a:cubicBezTo>
                  <a:cubicBezTo>
                    <a:pt x="9241790" y="736600"/>
                    <a:pt x="9237980" y="715010"/>
                    <a:pt x="9241790" y="698500"/>
                  </a:cubicBezTo>
                  <a:cubicBezTo>
                    <a:pt x="9244330" y="681990"/>
                    <a:pt x="9253220" y="661670"/>
                    <a:pt x="9267190" y="651510"/>
                  </a:cubicBezTo>
                  <a:cubicBezTo>
                    <a:pt x="9284970" y="637540"/>
                    <a:pt x="9320530" y="626110"/>
                    <a:pt x="9343390" y="631190"/>
                  </a:cubicBezTo>
                  <a:cubicBezTo>
                    <a:pt x="9366250" y="636270"/>
                    <a:pt x="9394190" y="661670"/>
                    <a:pt x="9403080" y="683260"/>
                  </a:cubicBezTo>
                  <a:cubicBezTo>
                    <a:pt x="9410700" y="704850"/>
                    <a:pt x="9404350" y="742950"/>
                    <a:pt x="9392920" y="762000"/>
                  </a:cubicBezTo>
                  <a:cubicBezTo>
                    <a:pt x="9384030" y="777240"/>
                    <a:pt x="9364980" y="788670"/>
                    <a:pt x="9349740" y="793750"/>
                  </a:cubicBezTo>
                  <a:cubicBezTo>
                    <a:pt x="9333230" y="798830"/>
                    <a:pt x="9311640" y="797560"/>
                    <a:pt x="9295130" y="792480"/>
                  </a:cubicBezTo>
                  <a:cubicBezTo>
                    <a:pt x="9279890" y="786130"/>
                    <a:pt x="9263380" y="773430"/>
                    <a:pt x="9253220" y="759460"/>
                  </a:cubicBezTo>
                  <a:cubicBezTo>
                    <a:pt x="9244330" y="745490"/>
                    <a:pt x="9239250" y="723900"/>
                    <a:pt x="9240520" y="707390"/>
                  </a:cubicBezTo>
                  <a:cubicBezTo>
                    <a:pt x="9241790" y="690880"/>
                    <a:pt x="9248140" y="678180"/>
                    <a:pt x="9260840" y="657860"/>
                  </a:cubicBezTo>
                  <a:cubicBezTo>
                    <a:pt x="9284970" y="618490"/>
                    <a:pt x="9371330" y="547370"/>
                    <a:pt x="9395460" y="496570"/>
                  </a:cubicBezTo>
                  <a:cubicBezTo>
                    <a:pt x="9413240" y="461010"/>
                    <a:pt x="9431020" y="415290"/>
                    <a:pt x="9418320" y="394970"/>
                  </a:cubicBezTo>
                  <a:cubicBezTo>
                    <a:pt x="9405620" y="375920"/>
                    <a:pt x="9353550" y="387350"/>
                    <a:pt x="9324340" y="374650"/>
                  </a:cubicBezTo>
                  <a:cubicBezTo>
                    <a:pt x="9293860" y="361950"/>
                    <a:pt x="9264650" y="342900"/>
                    <a:pt x="9241790" y="320040"/>
                  </a:cubicBezTo>
                  <a:cubicBezTo>
                    <a:pt x="9217660" y="295910"/>
                    <a:pt x="9207500" y="257810"/>
                    <a:pt x="9182100" y="229870"/>
                  </a:cubicBezTo>
                  <a:cubicBezTo>
                    <a:pt x="9152890" y="198120"/>
                    <a:pt x="9091930" y="172720"/>
                    <a:pt x="9071610" y="143510"/>
                  </a:cubicBezTo>
                  <a:cubicBezTo>
                    <a:pt x="9058910" y="124460"/>
                    <a:pt x="9052560" y="105410"/>
                    <a:pt x="9053830" y="87630"/>
                  </a:cubicBezTo>
                  <a:cubicBezTo>
                    <a:pt x="9053830" y="68580"/>
                    <a:pt x="9063990" y="45720"/>
                    <a:pt x="9076690" y="33020"/>
                  </a:cubicBezTo>
                  <a:cubicBezTo>
                    <a:pt x="9089390" y="19050"/>
                    <a:pt x="9112250" y="8890"/>
                    <a:pt x="9130030" y="7620"/>
                  </a:cubicBezTo>
                  <a:cubicBezTo>
                    <a:pt x="9149080" y="6350"/>
                    <a:pt x="9182100" y="11430"/>
                    <a:pt x="9187180" y="24130"/>
                  </a:cubicBezTo>
                  <a:cubicBezTo>
                    <a:pt x="9194800" y="45720"/>
                    <a:pt x="9116060" y="151130"/>
                    <a:pt x="9094470" y="149860"/>
                  </a:cubicBezTo>
                  <a:cubicBezTo>
                    <a:pt x="9080500" y="149860"/>
                    <a:pt x="9066530" y="116840"/>
                    <a:pt x="9062720" y="100330"/>
                  </a:cubicBezTo>
                  <a:cubicBezTo>
                    <a:pt x="9058910" y="86360"/>
                    <a:pt x="9060180" y="73660"/>
                    <a:pt x="9063990" y="60960"/>
                  </a:cubicBezTo>
                  <a:cubicBezTo>
                    <a:pt x="9070340" y="44450"/>
                    <a:pt x="9086850" y="22860"/>
                    <a:pt x="9099550" y="12700"/>
                  </a:cubicBezTo>
                  <a:cubicBezTo>
                    <a:pt x="9110980" y="5080"/>
                    <a:pt x="9123680" y="1270"/>
                    <a:pt x="9137650" y="1270"/>
                  </a:cubicBezTo>
                  <a:cubicBezTo>
                    <a:pt x="9155430" y="0"/>
                    <a:pt x="9178290" y="6350"/>
                    <a:pt x="9194800" y="17780"/>
                  </a:cubicBezTo>
                  <a:cubicBezTo>
                    <a:pt x="9213850" y="30480"/>
                    <a:pt x="9221470" y="64770"/>
                    <a:pt x="9241790" y="77470"/>
                  </a:cubicBezTo>
                  <a:cubicBezTo>
                    <a:pt x="9264650" y="91440"/>
                    <a:pt x="9297670" y="85090"/>
                    <a:pt x="9328150" y="95250"/>
                  </a:cubicBezTo>
                  <a:cubicBezTo>
                    <a:pt x="9364980" y="107950"/>
                    <a:pt x="9415780" y="119380"/>
                    <a:pt x="9446260" y="151130"/>
                  </a:cubicBezTo>
                  <a:cubicBezTo>
                    <a:pt x="9481820" y="187960"/>
                    <a:pt x="9518650" y="266700"/>
                    <a:pt x="9513570" y="316230"/>
                  </a:cubicBezTo>
                  <a:cubicBezTo>
                    <a:pt x="9509760" y="360680"/>
                    <a:pt x="9483090" y="408940"/>
                    <a:pt x="9438640" y="435610"/>
                  </a:cubicBezTo>
                  <a:cubicBezTo>
                    <a:pt x="9364980" y="477520"/>
                    <a:pt x="9177020" y="436880"/>
                    <a:pt x="9058910" y="453390"/>
                  </a:cubicBezTo>
                  <a:cubicBezTo>
                    <a:pt x="8952230" y="468630"/>
                    <a:pt x="8859520" y="495300"/>
                    <a:pt x="8757920" y="527050"/>
                  </a:cubicBezTo>
                  <a:cubicBezTo>
                    <a:pt x="8646160" y="562610"/>
                    <a:pt x="8493760" y="621030"/>
                    <a:pt x="8415020" y="662940"/>
                  </a:cubicBezTo>
                  <a:cubicBezTo>
                    <a:pt x="8369300" y="687070"/>
                    <a:pt x="8359140" y="707390"/>
                    <a:pt x="8314690" y="731520"/>
                  </a:cubicBezTo>
                  <a:cubicBezTo>
                    <a:pt x="8242300" y="772160"/>
                    <a:pt x="8074660" y="814070"/>
                    <a:pt x="8011160" y="861060"/>
                  </a:cubicBezTo>
                  <a:cubicBezTo>
                    <a:pt x="7973060" y="887730"/>
                    <a:pt x="7971790" y="922020"/>
                    <a:pt x="7938770" y="947420"/>
                  </a:cubicBezTo>
                  <a:cubicBezTo>
                    <a:pt x="7891780" y="980440"/>
                    <a:pt x="7824470" y="1000760"/>
                    <a:pt x="7748270" y="1026160"/>
                  </a:cubicBezTo>
                  <a:cubicBezTo>
                    <a:pt x="7636510" y="1062990"/>
                    <a:pt x="7433310" y="1113790"/>
                    <a:pt x="7332980" y="1134110"/>
                  </a:cubicBezTo>
                  <a:cubicBezTo>
                    <a:pt x="7274560" y="1145540"/>
                    <a:pt x="7241540" y="1141730"/>
                    <a:pt x="7195820" y="1153160"/>
                  </a:cubicBezTo>
                  <a:cubicBezTo>
                    <a:pt x="7145020" y="1164590"/>
                    <a:pt x="7094220" y="1195070"/>
                    <a:pt x="7040880" y="1206500"/>
                  </a:cubicBezTo>
                  <a:cubicBezTo>
                    <a:pt x="6986270" y="1217930"/>
                    <a:pt x="6936740" y="1211580"/>
                    <a:pt x="6874510" y="1220470"/>
                  </a:cubicBezTo>
                  <a:cubicBezTo>
                    <a:pt x="6788150" y="1233170"/>
                    <a:pt x="6672580" y="1267460"/>
                    <a:pt x="6576060" y="1282700"/>
                  </a:cubicBezTo>
                  <a:cubicBezTo>
                    <a:pt x="6485890" y="1297940"/>
                    <a:pt x="6433820" y="1305560"/>
                    <a:pt x="6313170" y="1313180"/>
                  </a:cubicBezTo>
                  <a:cubicBezTo>
                    <a:pt x="6049010" y="1329690"/>
                    <a:pt x="5365750" y="1343660"/>
                    <a:pt x="5045710" y="1323340"/>
                  </a:cubicBezTo>
                  <a:cubicBezTo>
                    <a:pt x="4847590" y="1309370"/>
                    <a:pt x="4700270" y="1291590"/>
                    <a:pt x="4566920" y="1256030"/>
                  </a:cubicBezTo>
                  <a:cubicBezTo>
                    <a:pt x="4467860" y="1229360"/>
                    <a:pt x="4389120" y="1193800"/>
                    <a:pt x="4315460" y="1155700"/>
                  </a:cubicBezTo>
                  <a:cubicBezTo>
                    <a:pt x="4250690" y="1122680"/>
                    <a:pt x="4199890" y="1093470"/>
                    <a:pt x="4145280" y="1045210"/>
                  </a:cubicBezTo>
                  <a:cubicBezTo>
                    <a:pt x="4079240" y="986790"/>
                    <a:pt x="4005580" y="897890"/>
                    <a:pt x="3952240" y="820420"/>
                  </a:cubicBezTo>
                  <a:cubicBezTo>
                    <a:pt x="3902710" y="749300"/>
                    <a:pt x="3855720" y="661670"/>
                    <a:pt x="3831590" y="603250"/>
                  </a:cubicBezTo>
                  <a:cubicBezTo>
                    <a:pt x="3816350" y="565150"/>
                    <a:pt x="3811270" y="549910"/>
                    <a:pt x="3806190" y="506730"/>
                  </a:cubicBezTo>
                  <a:cubicBezTo>
                    <a:pt x="3798570" y="426720"/>
                    <a:pt x="3793490" y="232410"/>
                    <a:pt x="3825240" y="153670"/>
                  </a:cubicBezTo>
                  <a:cubicBezTo>
                    <a:pt x="3845560" y="104140"/>
                    <a:pt x="3878580" y="72390"/>
                    <a:pt x="3915410" y="50800"/>
                  </a:cubicBezTo>
                  <a:cubicBezTo>
                    <a:pt x="3949700" y="29210"/>
                    <a:pt x="3990340" y="24130"/>
                    <a:pt x="4034790" y="20320"/>
                  </a:cubicBezTo>
                  <a:cubicBezTo>
                    <a:pt x="4089400" y="13970"/>
                    <a:pt x="4166870" y="22860"/>
                    <a:pt x="4216400" y="27940"/>
                  </a:cubicBezTo>
                  <a:cubicBezTo>
                    <a:pt x="4250690" y="31750"/>
                    <a:pt x="4273550" y="31750"/>
                    <a:pt x="4301490" y="40640"/>
                  </a:cubicBezTo>
                  <a:cubicBezTo>
                    <a:pt x="4331970" y="49530"/>
                    <a:pt x="4367530" y="59690"/>
                    <a:pt x="4391660" y="80010"/>
                  </a:cubicBezTo>
                  <a:cubicBezTo>
                    <a:pt x="4418330" y="101600"/>
                    <a:pt x="4442460" y="134620"/>
                    <a:pt x="4452620" y="170180"/>
                  </a:cubicBezTo>
                  <a:cubicBezTo>
                    <a:pt x="4462780" y="209550"/>
                    <a:pt x="4455160" y="259080"/>
                    <a:pt x="4441190" y="309880"/>
                  </a:cubicBezTo>
                  <a:cubicBezTo>
                    <a:pt x="4423410" y="375920"/>
                    <a:pt x="4366260" y="476250"/>
                    <a:pt x="4334510" y="528320"/>
                  </a:cubicBezTo>
                  <a:cubicBezTo>
                    <a:pt x="4314190" y="561340"/>
                    <a:pt x="4302760" y="580390"/>
                    <a:pt x="4278630" y="603250"/>
                  </a:cubicBezTo>
                  <a:cubicBezTo>
                    <a:pt x="4250690" y="632460"/>
                    <a:pt x="4201160" y="656590"/>
                    <a:pt x="4170680" y="684530"/>
                  </a:cubicBezTo>
                  <a:cubicBezTo>
                    <a:pt x="4145280" y="708660"/>
                    <a:pt x="4140200" y="732790"/>
                    <a:pt x="4108450" y="759460"/>
                  </a:cubicBezTo>
                  <a:cubicBezTo>
                    <a:pt x="4050030" y="807720"/>
                    <a:pt x="3914140" y="873760"/>
                    <a:pt x="3822700" y="920750"/>
                  </a:cubicBezTo>
                  <a:cubicBezTo>
                    <a:pt x="3741420" y="961390"/>
                    <a:pt x="3671570" y="998220"/>
                    <a:pt x="3587750" y="1028700"/>
                  </a:cubicBezTo>
                  <a:cubicBezTo>
                    <a:pt x="3497580" y="1060450"/>
                    <a:pt x="3404870" y="1080770"/>
                    <a:pt x="3300730" y="1101090"/>
                  </a:cubicBezTo>
                  <a:cubicBezTo>
                    <a:pt x="3180080" y="1125220"/>
                    <a:pt x="3055620" y="1146810"/>
                    <a:pt x="2905760" y="1155700"/>
                  </a:cubicBezTo>
                  <a:cubicBezTo>
                    <a:pt x="2712720" y="1168400"/>
                    <a:pt x="2438400" y="1156970"/>
                    <a:pt x="2240280" y="1149350"/>
                  </a:cubicBezTo>
                  <a:cubicBezTo>
                    <a:pt x="2080260" y="1143000"/>
                    <a:pt x="1963420" y="1123950"/>
                    <a:pt x="1805940" y="1117600"/>
                  </a:cubicBezTo>
                  <a:cubicBezTo>
                    <a:pt x="1620520" y="1108710"/>
                    <a:pt x="1355090" y="1113790"/>
                    <a:pt x="1197610" y="1107440"/>
                  </a:cubicBezTo>
                  <a:cubicBezTo>
                    <a:pt x="1097280" y="1103630"/>
                    <a:pt x="1028700" y="1101090"/>
                    <a:pt x="952500" y="1090930"/>
                  </a:cubicBezTo>
                  <a:cubicBezTo>
                    <a:pt x="882650" y="1082040"/>
                    <a:pt x="816610" y="1068070"/>
                    <a:pt x="753110" y="1054100"/>
                  </a:cubicBezTo>
                  <a:cubicBezTo>
                    <a:pt x="695960" y="1041400"/>
                    <a:pt x="641350" y="1033780"/>
                    <a:pt x="590550" y="1012190"/>
                  </a:cubicBezTo>
                  <a:cubicBezTo>
                    <a:pt x="538480" y="990600"/>
                    <a:pt x="490220" y="955040"/>
                    <a:pt x="445770" y="923290"/>
                  </a:cubicBezTo>
                  <a:cubicBezTo>
                    <a:pt x="403860" y="891540"/>
                    <a:pt x="372110" y="863600"/>
                    <a:pt x="330200" y="821690"/>
                  </a:cubicBezTo>
                  <a:cubicBezTo>
                    <a:pt x="271780" y="764540"/>
                    <a:pt x="196850" y="645160"/>
                    <a:pt x="134620" y="604520"/>
                  </a:cubicBezTo>
                  <a:cubicBezTo>
                    <a:pt x="96520" y="579120"/>
                    <a:pt x="44450" y="586740"/>
                    <a:pt x="22860" y="568960"/>
                  </a:cubicBezTo>
                  <a:cubicBezTo>
                    <a:pt x="8890" y="557530"/>
                    <a:pt x="2540" y="542290"/>
                    <a:pt x="1270" y="528320"/>
                  </a:cubicBezTo>
                  <a:cubicBezTo>
                    <a:pt x="0" y="513080"/>
                    <a:pt x="3810" y="495300"/>
                    <a:pt x="12700" y="483870"/>
                  </a:cubicBezTo>
                  <a:cubicBezTo>
                    <a:pt x="20320" y="471170"/>
                    <a:pt x="38100" y="461010"/>
                    <a:pt x="50800" y="457200"/>
                  </a:cubicBezTo>
                  <a:cubicBezTo>
                    <a:pt x="60960" y="453390"/>
                    <a:pt x="81280" y="457200"/>
                    <a:pt x="81280" y="457200"/>
                  </a:cubicBezTo>
                </a:path>
              </a:pathLst>
            </a:custGeom>
            <a:solidFill>
              <a:srgbClr val="E7191F"/>
            </a:solidFill>
            <a:ln cap="sq">
              <a:noFill/>
              <a:prstDash val="solid"/>
              <a:miter/>
            </a:ln>
          </p:spPr>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2911" y="1542416"/>
            <a:ext cx="8513651" cy="2299791"/>
          </a:xfrm>
          <a:custGeom>
            <a:avLst/>
            <a:gdLst/>
            <a:ahLst/>
            <a:cxnLst/>
            <a:rect l="l" t="t" r="r" b="b"/>
            <a:pathLst>
              <a:path w="8513651" h="2299791">
                <a:moveTo>
                  <a:pt x="0" y="0"/>
                </a:moveTo>
                <a:lnTo>
                  <a:pt x="8513651" y="0"/>
                </a:lnTo>
                <a:lnTo>
                  <a:pt x="8513651" y="2299791"/>
                </a:lnTo>
                <a:lnTo>
                  <a:pt x="0" y="2299791"/>
                </a:lnTo>
                <a:lnTo>
                  <a:pt x="0" y="0"/>
                </a:lnTo>
                <a:close/>
              </a:path>
            </a:pathLst>
          </a:custGeom>
          <a:blipFill>
            <a:blip r:embed="rId4"/>
            <a:stretch>
              <a:fillRect/>
            </a:stretch>
          </a:blipFill>
        </p:spPr>
      </p:sp>
      <p:sp>
        <p:nvSpPr>
          <p:cNvPr id="5" name="Freeform 5"/>
          <p:cNvSpPr/>
          <p:nvPr/>
        </p:nvSpPr>
        <p:spPr>
          <a:xfrm>
            <a:off x="10412961" y="1731886"/>
            <a:ext cx="5694022" cy="1745404"/>
          </a:xfrm>
          <a:custGeom>
            <a:avLst/>
            <a:gdLst/>
            <a:ahLst/>
            <a:cxnLst/>
            <a:rect l="l" t="t" r="r" b="b"/>
            <a:pathLst>
              <a:path w="5694022" h="1745404">
                <a:moveTo>
                  <a:pt x="0" y="0"/>
                </a:moveTo>
                <a:lnTo>
                  <a:pt x="5694023" y="0"/>
                </a:lnTo>
                <a:lnTo>
                  <a:pt x="5694023" y="1745404"/>
                </a:lnTo>
                <a:lnTo>
                  <a:pt x="0" y="1745404"/>
                </a:lnTo>
                <a:lnTo>
                  <a:pt x="0" y="0"/>
                </a:lnTo>
                <a:close/>
              </a:path>
            </a:pathLst>
          </a:custGeom>
          <a:blipFill>
            <a:blip r:embed="rId5"/>
            <a:stretch>
              <a:fillRect/>
            </a:stretch>
          </a:blipFill>
        </p:spPr>
      </p:sp>
      <p:sp>
        <p:nvSpPr>
          <p:cNvPr id="6" name="Freeform 6"/>
          <p:cNvSpPr/>
          <p:nvPr/>
        </p:nvSpPr>
        <p:spPr>
          <a:xfrm>
            <a:off x="232911" y="4636655"/>
            <a:ext cx="9570452" cy="1745040"/>
          </a:xfrm>
          <a:custGeom>
            <a:avLst/>
            <a:gdLst/>
            <a:ahLst/>
            <a:cxnLst/>
            <a:rect l="l" t="t" r="r" b="b"/>
            <a:pathLst>
              <a:path w="9570452" h="1745040">
                <a:moveTo>
                  <a:pt x="0" y="0"/>
                </a:moveTo>
                <a:lnTo>
                  <a:pt x="9570452" y="0"/>
                </a:lnTo>
                <a:lnTo>
                  <a:pt x="9570452" y="1745039"/>
                </a:lnTo>
                <a:lnTo>
                  <a:pt x="0" y="1745039"/>
                </a:lnTo>
                <a:lnTo>
                  <a:pt x="0" y="0"/>
                </a:lnTo>
                <a:close/>
              </a:path>
            </a:pathLst>
          </a:custGeom>
          <a:blipFill>
            <a:blip r:embed="rId6"/>
            <a:stretch>
              <a:fillRect/>
            </a:stretch>
          </a:blipFill>
        </p:spPr>
      </p:sp>
      <p:sp>
        <p:nvSpPr>
          <p:cNvPr id="7" name="Freeform 7"/>
          <p:cNvSpPr/>
          <p:nvPr/>
        </p:nvSpPr>
        <p:spPr>
          <a:xfrm>
            <a:off x="10412961" y="4636655"/>
            <a:ext cx="5488445" cy="2036593"/>
          </a:xfrm>
          <a:custGeom>
            <a:avLst/>
            <a:gdLst/>
            <a:ahLst/>
            <a:cxnLst/>
            <a:rect l="l" t="t" r="r" b="b"/>
            <a:pathLst>
              <a:path w="5488445" h="2036593">
                <a:moveTo>
                  <a:pt x="0" y="0"/>
                </a:moveTo>
                <a:lnTo>
                  <a:pt x="5488445" y="0"/>
                </a:lnTo>
                <a:lnTo>
                  <a:pt x="5488445" y="2036593"/>
                </a:lnTo>
                <a:lnTo>
                  <a:pt x="0" y="2036593"/>
                </a:lnTo>
                <a:lnTo>
                  <a:pt x="0" y="0"/>
                </a:lnTo>
                <a:close/>
              </a:path>
            </a:pathLst>
          </a:custGeom>
          <a:blipFill>
            <a:blip r:embed="rId7"/>
            <a:stretch>
              <a:fillRect/>
            </a:stretch>
          </a:blipFill>
        </p:spPr>
      </p:sp>
      <p:sp>
        <p:nvSpPr>
          <p:cNvPr id="8" name="Freeform 8"/>
          <p:cNvSpPr/>
          <p:nvPr/>
        </p:nvSpPr>
        <p:spPr>
          <a:xfrm>
            <a:off x="232911" y="7571237"/>
            <a:ext cx="11088072" cy="808692"/>
          </a:xfrm>
          <a:custGeom>
            <a:avLst/>
            <a:gdLst/>
            <a:ahLst/>
            <a:cxnLst/>
            <a:rect l="l" t="t" r="r" b="b"/>
            <a:pathLst>
              <a:path w="11088072" h="808692">
                <a:moveTo>
                  <a:pt x="0" y="0"/>
                </a:moveTo>
                <a:lnTo>
                  <a:pt x="11088072" y="0"/>
                </a:lnTo>
                <a:lnTo>
                  <a:pt x="11088072" y="808693"/>
                </a:lnTo>
                <a:lnTo>
                  <a:pt x="0" y="808693"/>
                </a:lnTo>
                <a:lnTo>
                  <a:pt x="0" y="0"/>
                </a:lnTo>
                <a:close/>
              </a:path>
            </a:pathLst>
          </a:custGeom>
          <a:blipFill>
            <a:blip r:embed="rId8"/>
            <a:stretch>
              <a:fillRect/>
            </a:stretch>
          </a:blipFill>
        </p:spPr>
      </p:sp>
      <p:sp>
        <p:nvSpPr>
          <p:cNvPr id="9" name="Freeform 9"/>
          <p:cNvSpPr/>
          <p:nvPr/>
        </p:nvSpPr>
        <p:spPr>
          <a:xfrm>
            <a:off x="11544228" y="8047487"/>
            <a:ext cx="5954947" cy="1931334"/>
          </a:xfrm>
          <a:custGeom>
            <a:avLst/>
            <a:gdLst/>
            <a:ahLst/>
            <a:cxnLst/>
            <a:rect l="l" t="t" r="r" b="b"/>
            <a:pathLst>
              <a:path w="5954947" h="1931334">
                <a:moveTo>
                  <a:pt x="0" y="0"/>
                </a:moveTo>
                <a:lnTo>
                  <a:pt x="5954948" y="0"/>
                </a:lnTo>
                <a:lnTo>
                  <a:pt x="5954948" y="1931334"/>
                </a:lnTo>
                <a:lnTo>
                  <a:pt x="0" y="1931334"/>
                </a:lnTo>
                <a:lnTo>
                  <a:pt x="0" y="0"/>
                </a:lnTo>
                <a:close/>
              </a:path>
            </a:pathLst>
          </a:custGeom>
          <a:blipFill>
            <a:blip r:embed="rId9"/>
            <a:stretch>
              <a:fillRect/>
            </a:stretch>
          </a:blipFill>
        </p:spPr>
      </p:sp>
      <p:sp>
        <p:nvSpPr>
          <p:cNvPr id="10" name="TextBox 10"/>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11" name="TextBox 11"/>
          <p:cNvSpPr txBox="1"/>
          <p:nvPr/>
        </p:nvSpPr>
        <p:spPr>
          <a:xfrm>
            <a:off x="232911" y="962025"/>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Q8. What is the most common market segment type for reservations?</a:t>
            </a:r>
          </a:p>
        </p:txBody>
      </p:sp>
      <p:sp>
        <p:nvSpPr>
          <p:cNvPr id="12" name="TextBox 12"/>
          <p:cNvSpPr txBox="1"/>
          <p:nvPr/>
        </p:nvSpPr>
        <p:spPr>
          <a:xfrm>
            <a:off x="232911" y="3827664"/>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Q9. How many reservations have a booking status of "Confirmed"?</a:t>
            </a:r>
          </a:p>
        </p:txBody>
      </p:sp>
      <p:sp>
        <p:nvSpPr>
          <p:cNvPr id="13" name="TextBox 13"/>
          <p:cNvSpPr txBox="1"/>
          <p:nvPr/>
        </p:nvSpPr>
        <p:spPr>
          <a:xfrm>
            <a:off x="177687" y="6762247"/>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Q10. What is the total number of adults and children across all reservations?</a:t>
            </a:r>
          </a:p>
        </p:txBody>
      </p:sp>
      <p:grpSp>
        <p:nvGrpSpPr>
          <p:cNvPr id="14" name="Group 14"/>
          <p:cNvGrpSpPr/>
          <p:nvPr/>
        </p:nvGrpSpPr>
        <p:grpSpPr>
          <a:xfrm>
            <a:off x="5266372" y="8209597"/>
            <a:ext cx="6267450" cy="1031557"/>
            <a:chOff x="0" y="0"/>
            <a:chExt cx="8356600" cy="1375410"/>
          </a:xfrm>
        </p:grpSpPr>
        <p:sp>
          <p:nvSpPr>
            <p:cNvPr id="15" name="Freeform 15"/>
            <p:cNvSpPr/>
            <p:nvPr/>
          </p:nvSpPr>
          <p:spPr>
            <a:xfrm>
              <a:off x="45720" y="49530"/>
              <a:ext cx="8268970" cy="1285240"/>
            </a:xfrm>
            <a:custGeom>
              <a:avLst/>
              <a:gdLst/>
              <a:ahLst/>
              <a:cxnLst/>
              <a:rect l="l" t="t" r="r" b="b"/>
              <a:pathLst>
                <a:path w="8268970" h="1285240">
                  <a:moveTo>
                    <a:pt x="132080" y="468630"/>
                  </a:moveTo>
                  <a:cubicBezTo>
                    <a:pt x="367030" y="833120"/>
                    <a:pt x="472440" y="844550"/>
                    <a:pt x="571500" y="868680"/>
                  </a:cubicBezTo>
                  <a:cubicBezTo>
                    <a:pt x="680720" y="895350"/>
                    <a:pt x="796290" y="902970"/>
                    <a:pt x="922020" y="916940"/>
                  </a:cubicBezTo>
                  <a:cubicBezTo>
                    <a:pt x="1070610" y="933450"/>
                    <a:pt x="1225550" y="949960"/>
                    <a:pt x="1407160" y="960120"/>
                  </a:cubicBezTo>
                  <a:cubicBezTo>
                    <a:pt x="1634490" y="972820"/>
                    <a:pt x="1920240" y="994410"/>
                    <a:pt x="2181860" y="981710"/>
                  </a:cubicBezTo>
                  <a:cubicBezTo>
                    <a:pt x="2451100" y="967740"/>
                    <a:pt x="2809240" y="933450"/>
                    <a:pt x="2998470" y="877570"/>
                  </a:cubicBezTo>
                  <a:cubicBezTo>
                    <a:pt x="3107690" y="845820"/>
                    <a:pt x="3153410" y="816610"/>
                    <a:pt x="3243580" y="762000"/>
                  </a:cubicBezTo>
                  <a:cubicBezTo>
                    <a:pt x="3370580" y="683260"/>
                    <a:pt x="3575050" y="527050"/>
                    <a:pt x="3674110" y="422910"/>
                  </a:cubicBezTo>
                  <a:cubicBezTo>
                    <a:pt x="3740150" y="354330"/>
                    <a:pt x="3801110" y="281940"/>
                    <a:pt x="3813810" y="226060"/>
                  </a:cubicBezTo>
                  <a:cubicBezTo>
                    <a:pt x="3822700" y="191770"/>
                    <a:pt x="3816350" y="142240"/>
                    <a:pt x="3799840" y="133350"/>
                  </a:cubicBezTo>
                  <a:cubicBezTo>
                    <a:pt x="3784600" y="124460"/>
                    <a:pt x="3747770" y="151130"/>
                    <a:pt x="3724910" y="165100"/>
                  </a:cubicBezTo>
                  <a:cubicBezTo>
                    <a:pt x="3703320" y="179070"/>
                    <a:pt x="3683000" y="196850"/>
                    <a:pt x="3663950" y="220980"/>
                  </a:cubicBezTo>
                  <a:cubicBezTo>
                    <a:pt x="3639820" y="252730"/>
                    <a:pt x="3613150" y="288290"/>
                    <a:pt x="3597910" y="345440"/>
                  </a:cubicBezTo>
                  <a:cubicBezTo>
                    <a:pt x="3569970" y="449580"/>
                    <a:pt x="3550920" y="708660"/>
                    <a:pt x="3585210" y="815340"/>
                  </a:cubicBezTo>
                  <a:cubicBezTo>
                    <a:pt x="3606800" y="881380"/>
                    <a:pt x="3642360" y="918210"/>
                    <a:pt x="3693160" y="956310"/>
                  </a:cubicBezTo>
                  <a:cubicBezTo>
                    <a:pt x="3755390" y="1004570"/>
                    <a:pt x="3890010" y="1032510"/>
                    <a:pt x="3945890" y="1061720"/>
                  </a:cubicBezTo>
                  <a:cubicBezTo>
                    <a:pt x="3975100" y="1076960"/>
                    <a:pt x="3978910" y="1093470"/>
                    <a:pt x="4010660" y="1102360"/>
                  </a:cubicBezTo>
                  <a:cubicBezTo>
                    <a:pt x="4071620" y="1121410"/>
                    <a:pt x="4213860" y="1117600"/>
                    <a:pt x="4307840" y="1112520"/>
                  </a:cubicBezTo>
                  <a:cubicBezTo>
                    <a:pt x="4396740" y="1108710"/>
                    <a:pt x="4479290" y="1097280"/>
                    <a:pt x="4561840" y="1079500"/>
                  </a:cubicBezTo>
                  <a:cubicBezTo>
                    <a:pt x="4643120" y="1061720"/>
                    <a:pt x="4739640" y="1031240"/>
                    <a:pt x="4798060" y="1007110"/>
                  </a:cubicBezTo>
                  <a:cubicBezTo>
                    <a:pt x="4837430" y="990600"/>
                    <a:pt x="4847590" y="975360"/>
                    <a:pt x="4889500" y="958850"/>
                  </a:cubicBezTo>
                  <a:cubicBezTo>
                    <a:pt x="4966970" y="928370"/>
                    <a:pt x="5157470" y="900430"/>
                    <a:pt x="5238750" y="866140"/>
                  </a:cubicBezTo>
                  <a:cubicBezTo>
                    <a:pt x="5287010" y="847090"/>
                    <a:pt x="5303520" y="821690"/>
                    <a:pt x="5346700" y="803910"/>
                  </a:cubicBezTo>
                  <a:cubicBezTo>
                    <a:pt x="5402580" y="779780"/>
                    <a:pt x="5485130" y="770890"/>
                    <a:pt x="5548630" y="744220"/>
                  </a:cubicBezTo>
                  <a:cubicBezTo>
                    <a:pt x="5610860" y="718820"/>
                    <a:pt x="5651500" y="680720"/>
                    <a:pt x="5725160" y="648970"/>
                  </a:cubicBezTo>
                  <a:cubicBezTo>
                    <a:pt x="5840730" y="601980"/>
                    <a:pt x="6056630" y="530860"/>
                    <a:pt x="6181090" y="510540"/>
                  </a:cubicBezTo>
                  <a:cubicBezTo>
                    <a:pt x="6264910" y="497840"/>
                    <a:pt x="6328410" y="511810"/>
                    <a:pt x="6394450" y="504190"/>
                  </a:cubicBezTo>
                  <a:cubicBezTo>
                    <a:pt x="6452870" y="497840"/>
                    <a:pt x="6502400" y="478790"/>
                    <a:pt x="6559550" y="472440"/>
                  </a:cubicBezTo>
                  <a:cubicBezTo>
                    <a:pt x="6620510" y="464820"/>
                    <a:pt x="6657340" y="466090"/>
                    <a:pt x="6748780" y="463550"/>
                  </a:cubicBezTo>
                  <a:cubicBezTo>
                    <a:pt x="6979920" y="457200"/>
                    <a:pt x="7800340" y="421640"/>
                    <a:pt x="7989570" y="459740"/>
                  </a:cubicBezTo>
                  <a:cubicBezTo>
                    <a:pt x="8047990" y="472440"/>
                    <a:pt x="8070850" y="488950"/>
                    <a:pt x="8101330" y="508000"/>
                  </a:cubicBezTo>
                  <a:cubicBezTo>
                    <a:pt x="8125460" y="524510"/>
                    <a:pt x="8162290" y="548640"/>
                    <a:pt x="8158480" y="562610"/>
                  </a:cubicBezTo>
                  <a:cubicBezTo>
                    <a:pt x="8154670" y="580390"/>
                    <a:pt x="8075930" y="609600"/>
                    <a:pt x="8051800" y="598170"/>
                  </a:cubicBezTo>
                  <a:cubicBezTo>
                    <a:pt x="8030210" y="588010"/>
                    <a:pt x="8039100" y="529590"/>
                    <a:pt x="8018780" y="505460"/>
                  </a:cubicBezTo>
                  <a:cubicBezTo>
                    <a:pt x="7998460" y="481330"/>
                    <a:pt x="7959090" y="478790"/>
                    <a:pt x="7929880" y="454660"/>
                  </a:cubicBezTo>
                  <a:cubicBezTo>
                    <a:pt x="7887970" y="419100"/>
                    <a:pt x="7818120" y="341630"/>
                    <a:pt x="7804150" y="306070"/>
                  </a:cubicBezTo>
                  <a:cubicBezTo>
                    <a:pt x="7796530" y="289560"/>
                    <a:pt x="7799070" y="278130"/>
                    <a:pt x="7800340" y="265430"/>
                  </a:cubicBezTo>
                  <a:cubicBezTo>
                    <a:pt x="7802880" y="252730"/>
                    <a:pt x="7807960" y="238760"/>
                    <a:pt x="7816850" y="228600"/>
                  </a:cubicBezTo>
                  <a:cubicBezTo>
                    <a:pt x="7828280" y="215900"/>
                    <a:pt x="7849870" y="200660"/>
                    <a:pt x="7867650" y="196850"/>
                  </a:cubicBezTo>
                  <a:cubicBezTo>
                    <a:pt x="7886700" y="194310"/>
                    <a:pt x="7910830" y="198120"/>
                    <a:pt x="7926070" y="207010"/>
                  </a:cubicBezTo>
                  <a:cubicBezTo>
                    <a:pt x="7942580" y="217170"/>
                    <a:pt x="7967980" y="241300"/>
                    <a:pt x="7964170" y="254000"/>
                  </a:cubicBezTo>
                  <a:cubicBezTo>
                    <a:pt x="7956550" y="275590"/>
                    <a:pt x="7832090" y="311150"/>
                    <a:pt x="7814310" y="298450"/>
                  </a:cubicBezTo>
                  <a:cubicBezTo>
                    <a:pt x="7805420" y="292100"/>
                    <a:pt x="7809230" y="271780"/>
                    <a:pt x="7811770" y="259080"/>
                  </a:cubicBezTo>
                  <a:cubicBezTo>
                    <a:pt x="7814310" y="246380"/>
                    <a:pt x="7819390" y="232410"/>
                    <a:pt x="7828280" y="222250"/>
                  </a:cubicBezTo>
                  <a:cubicBezTo>
                    <a:pt x="7835900" y="212090"/>
                    <a:pt x="7847330" y="201930"/>
                    <a:pt x="7858760" y="196850"/>
                  </a:cubicBezTo>
                  <a:cubicBezTo>
                    <a:pt x="7871460" y="191770"/>
                    <a:pt x="7885430" y="187960"/>
                    <a:pt x="7899400" y="189230"/>
                  </a:cubicBezTo>
                  <a:cubicBezTo>
                    <a:pt x="7915910" y="191770"/>
                    <a:pt x="7937500" y="198120"/>
                    <a:pt x="7952740" y="213360"/>
                  </a:cubicBezTo>
                  <a:cubicBezTo>
                    <a:pt x="7974330" y="234950"/>
                    <a:pt x="7976870" y="292100"/>
                    <a:pt x="7999730" y="320040"/>
                  </a:cubicBezTo>
                  <a:cubicBezTo>
                    <a:pt x="8022590" y="346710"/>
                    <a:pt x="8060690" y="356870"/>
                    <a:pt x="8087360" y="378460"/>
                  </a:cubicBezTo>
                  <a:cubicBezTo>
                    <a:pt x="8115300" y="401320"/>
                    <a:pt x="8140700" y="421640"/>
                    <a:pt x="8164830" y="455930"/>
                  </a:cubicBezTo>
                  <a:cubicBezTo>
                    <a:pt x="8199120" y="502920"/>
                    <a:pt x="8268970" y="596900"/>
                    <a:pt x="8258810" y="642620"/>
                  </a:cubicBezTo>
                  <a:cubicBezTo>
                    <a:pt x="8249920" y="679450"/>
                    <a:pt x="8186420" y="702310"/>
                    <a:pt x="8153400" y="723900"/>
                  </a:cubicBezTo>
                  <a:cubicBezTo>
                    <a:pt x="8125460" y="740410"/>
                    <a:pt x="8096250" y="746760"/>
                    <a:pt x="8072120" y="764540"/>
                  </a:cubicBezTo>
                  <a:cubicBezTo>
                    <a:pt x="8049260" y="781050"/>
                    <a:pt x="8011160" y="811530"/>
                    <a:pt x="8009890" y="825500"/>
                  </a:cubicBezTo>
                  <a:cubicBezTo>
                    <a:pt x="8008620" y="833120"/>
                    <a:pt x="8018780" y="836930"/>
                    <a:pt x="8018780" y="843280"/>
                  </a:cubicBezTo>
                  <a:cubicBezTo>
                    <a:pt x="8018780" y="849630"/>
                    <a:pt x="8011160" y="858520"/>
                    <a:pt x="8003540" y="866140"/>
                  </a:cubicBezTo>
                  <a:cubicBezTo>
                    <a:pt x="7993380" y="876300"/>
                    <a:pt x="7974330" y="890270"/>
                    <a:pt x="7956550" y="892810"/>
                  </a:cubicBezTo>
                  <a:cubicBezTo>
                    <a:pt x="7933690" y="894080"/>
                    <a:pt x="7896860" y="882650"/>
                    <a:pt x="7880350" y="868680"/>
                  </a:cubicBezTo>
                  <a:cubicBezTo>
                    <a:pt x="7866380" y="855980"/>
                    <a:pt x="7858760" y="836930"/>
                    <a:pt x="7856220" y="819150"/>
                  </a:cubicBezTo>
                  <a:cubicBezTo>
                    <a:pt x="7853680" y="802640"/>
                    <a:pt x="7858760" y="781050"/>
                    <a:pt x="7866380" y="765810"/>
                  </a:cubicBezTo>
                  <a:cubicBezTo>
                    <a:pt x="7875270" y="750570"/>
                    <a:pt x="7890510" y="735330"/>
                    <a:pt x="7907020" y="730250"/>
                  </a:cubicBezTo>
                  <a:cubicBezTo>
                    <a:pt x="7928610" y="722630"/>
                    <a:pt x="7967980" y="723900"/>
                    <a:pt x="7987030" y="736600"/>
                  </a:cubicBezTo>
                  <a:cubicBezTo>
                    <a:pt x="8007350" y="749300"/>
                    <a:pt x="8025130" y="783590"/>
                    <a:pt x="8026400" y="806450"/>
                  </a:cubicBezTo>
                  <a:cubicBezTo>
                    <a:pt x="8026400" y="830580"/>
                    <a:pt x="8007350" y="863600"/>
                    <a:pt x="7989570" y="877570"/>
                  </a:cubicBezTo>
                  <a:cubicBezTo>
                    <a:pt x="7975600" y="890270"/>
                    <a:pt x="7955280" y="894080"/>
                    <a:pt x="7937500" y="894080"/>
                  </a:cubicBezTo>
                  <a:cubicBezTo>
                    <a:pt x="7920990" y="892810"/>
                    <a:pt x="7900670" y="885190"/>
                    <a:pt x="7886700" y="875030"/>
                  </a:cubicBezTo>
                  <a:cubicBezTo>
                    <a:pt x="7874000" y="863600"/>
                    <a:pt x="7861300" y="845820"/>
                    <a:pt x="7857490" y="828040"/>
                  </a:cubicBezTo>
                  <a:cubicBezTo>
                    <a:pt x="7853680" y="811530"/>
                    <a:pt x="7854950" y="795020"/>
                    <a:pt x="7862570" y="774700"/>
                  </a:cubicBezTo>
                  <a:cubicBezTo>
                    <a:pt x="7875270" y="739140"/>
                    <a:pt x="7913370" y="681990"/>
                    <a:pt x="7955280" y="646430"/>
                  </a:cubicBezTo>
                  <a:cubicBezTo>
                    <a:pt x="8003540" y="604520"/>
                    <a:pt x="8124190" y="537210"/>
                    <a:pt x="8140700" y="551180"/>
                  </a:cubicBezTo>
                  <a:cubicBezTo>
                    <a:pt x="8152130" y="561340"/>
                    <a:pt x="8134350" y="637540"/>
                    <a:pt x="8114030" y="642620"/>
                  </a:cubicBezTo>
                  <a:cubicBezTo>
                    <a:pt x="8073390" y="652780"/>
                    <a:pt x="7917180" y="459740"/>
                    <a:pt x="7867650" y="393700"/>
                  </a:cubicBezTo>
                  <a:cubicBezTo>
                    <a:pt x="7839710" y="356870"/>
                    <a:pt x="7820660" y="327660"/>
                    <a:pt x="7814310" y="298450"/>
                  </a:cubicBezTo>
                  <a:cubicBezTo>
                    <a:pt x="7809230" y="278130"/>
                    <a:pt x="7811770" y="255270"/>
                    <a:pt x="7816850" y="238760"/>
                  </a:cubicBezTo>
                  <a:cubicBezTo>
                    <a:pt x="7821930" y="226060"/>
                    <a:pt x="7830820" y="215900"/>
                    <a:pt x="7842250" y="207010"/>
                  </a:cubicBezTo>
                  <a:cubicBezTo>
                    <a:pt x="7856220" y="198120"/>
                    <a:pt x="7880350" y="187960"/>
                    <a:pt x="7899400" y="189230"/>
                  </a:cubicBezTo>
                  <a:cubicBezTo>
                    <a:pt x="7917180" y="190500"/>
                    <a:pt x="7940040" y="201930"/>
                    <a:pt x="7952740" y="213360"/>
                  </a:cubicBezTo>
                  <a:cubicBezTo>
                    <a:pt x="7964170" y="222250"/>
                    <a:pt x="7978140" y="237490"/>
                    <a:pt x="7974330" y="247650"/>
                  </a:cubicBezTo>
                  <a:cubicBezTo>
                    <a:pt x="7966710" y="270510"/>
                    <a:pt x="7823200" y="320040"/>
                    <a:pt x="7804150" y="306070"/>
                  </a:cubicBezTo>
                  <a:cubicBezTo>
                    <a:pt x="7792720" y="297180"/>
                    <a:pt x="7800340" y="261620"/>
                    <a:pt x="7806690" y="246380"/>
                  </a:cubicBezTo>
                  <a:cubicBezTo>
                    <a:pt x="7811770" y="232410"/>
                    <a:pt x="7820660" y="222250"/>
                    <a:pt x="7830820" y="214630"/>
                  </a:cubicBezTo>
                  <a:cubicBezTo>
                    <a:pt x="7840980" y="205740"/>
                    <a:pt x="7853680" y="199390"/>
                    <a:pt x="7867650" y="196850"/>
                  </a:cubicBezTo>
                  <a:cubicBezTo>
                    <a:pt x="7885430" y="195580"/>
                    <a:pt x="7908290" y="195580"/>
                    <a:pt x="7926070" y="207010"/>
                  </a:cubicBezTo>
                  <a:cubicBezTo>
                    <a:pt x="7955280" y="226060"/>
                    <a:pt x="7975600" y="300990"/>
                    <a:pt x="8004810" y="326390"/>
                  </a:cubicBezTo>
                  <a:cubicBezTo>
                    <a:pt x="8027670" y="345440"/>
                    <a:pt x="8053070" y="342900"/>
                    <a:pt x="8078470" y="359410"/>
                  </a:cubicBezTo>
                  <a:cubicBezTo>
                    <a:pt x="8111490" y="379730"/>
                    <a:pt x="8159750" y="416560"/>
                    <a:pt x="8182610" y="448310"/>
                  </a:cubicBezTo>
                  <a:cubicBezTo>
                    <a:pt x="8200390" y="472440"/>
                    <a:pt x="8209280" y="496570"/>
                    <a:pt x="8214360" y="523240"/>
                  </a:cubicBezTo>
                  <a:cubicBezTo>
                    <a:pt x="8219440" y="549910"/>
                    <a:pt x="8216900" y="582930"/>
                    <a:pt x="8211820" y="610870"/>
                  </a:cubicBezTo>
                  <a:cubicBezTo>
                    <a:pt x="8205470" y="637540"/>
                    <a:pt x="8201660" y="679450"/>
                    <a:pt x="8178800" y="688340"/>
                  </a:cubicBezTo>
                  <a:cubicBezTo>
                    <a:pt x="8144510" y="703580"/>
                    <a:pt x="8068310" y="632460"/>
                    <a:pt x="7989570" y="617220"/>
                  </a:cubicBezTo>
                  <a:cubicBezTo>
                    <a:pt x="7871460" y="594360"/>
                    <a:pt x="7707630" y="610870"/>
                    <a:pt x="7529830" y="609600"/>
                  </a:cubicBezTo>
                  <a:cubicBezTo>
                    <a:pt x="7284720" y="608330"/>
                    <a:pt x="6821170" y="608330"/>
                    <a:pt x="6650990" y="615950"/>
                  </a:cubicBezTo>
                  <a:cubicBezTo>
                    <a:pt x="6581140" y="618490"/>
                    <a:pt x="6549390" y="619760"/>
                    <a:pt x="6503670" y="627380"/>
                  </a:cubicBezTo>
                  <a:cubicBezTo>
                    <a:pt x="6465570" y="632460"/>
                    <a:pt x="6440170" y="646430"/>
                    <a:pt x="6398260" y="652780"/>
                  </a:cubicBezTo>
                  <a:cubicBezTo>
                    <a:pt x="6336030" y="661670"/>
                    <a:pt x="6250940" y="647700"/>
                    <a:pt x="6165850" y="664210"/>
                  </a:cubicBezTo>
                  <a:cubicBezTo>
                    <a:pt x="6052820" y="685800"/>
                    <a:pt x="5877560" y="750570"/>
                    <a:pt x="5784850" y="791210"/>
                  </a:cubicBezTo>
                  <a:cubicBezTo>
                    <a:pt x="5728970" y="814070"/>
                    <a:pt x="5702300" y="840740"/>
                    <a:pt x="5656580" y="859790"/>
                  </a:cubicBezTo>
                  <a:cubicBezTo>
                    <a:pt x="5609590" y="880110"/>
                    <a:pt x="5560060" y="886460"/>
                    <a:pt x="5506720" y="908050"/>
                  </a:cubicBezTo>
                  <a:cubicBezTo>
                    <a:pt x="5440680" y="935990"/>
                    <a:pt x="5372100" y="988060"/>
                    <a:pt x="5290820" y="1017270"/>
                  </a:cubicBezTo>
                  <a:cubicBezTo>
                    <a:pt x="5198110" y="1051560"/>
                    <a:pt x="5040630" y="1066800"/>
                    <a:pt x="4975860" y="1093470"/>
                  </a:cubicBezTo>
                  <a:cubicBezTo>
                    <a:pt x="4944110" y="1106170"/>
                    <a:pt x="4937760" y="1120140"/>
                    <a:pt x="4911090" y="1134110"/>
                  </a:cubicBezTo>
                  <a:cubicBezTo>
                    <a:pt x="4869180" y="1154430"/>
                    <a:pt x="4813300" y="1176020"/>
                    <a:pt x="4745990" y="1196340"/>
                  </a:cubicBezTo>
                  <a:cubicBezTo>
                    <a:pt x="4644390" y="1225550"/>
                    <a:pt x="4486910" y="1264920"/>
                    <a:pt x="4357370" y="1275080"/>
                  </a:cubicBezTo>
                  <a:cubicBezTo>
                    <a:pt x="4232910" y="1285240"/>
                    <a:pt x="4105910" y="1285240"/>
                    <a:pt x="3987800" y="1258570"/>
                  </a:cubicBezTo>
                  <a:cubicBezTo>
                    <a:pt x="3869690" y="1231900"/>
                    <a:pt x="3728720" y="1165860"/>
                    <a:pt x="3648710" y="1117600"/>
                  </a:cubicBezTo>
                  <a:cubicBezTo>
                    <a:pt x="3596640" y="1087120"/>
                    <a:pt x="3568700" y="1060450"/>
                    <a:pt x="3534410" y="1022350"/>
                  </a:cubicBezTo>
                  <a:cubicBezTo>
                    <a:pt x="3496310" y="981710"/>
                    <a:pt x="3453130" y="941070"/>
                    <a:pt x="3432810" y="876300"/>
                  </a:cubicBezTo>
                  <a:cubicBezTo>
                    <a:pt x="3401060" y="775970"/>
                    <a:pt x="3423920" y="554990"/>
                    <a:pt x="3429000" y="462280"/>
                  </a:cubicBezTo>
                  <a:cubicBezTo>
                    <a:pt x="3431540" y="414020"/>
                    <a:pt x="3431540" y="391160"/>
                    <a:pt x="3441700" y="354330"/>
                  </a:cubicBezTo>
                  <a:cubicBezTo>
                    <a:pt x="3453130" y="309880"/>
                    <a:pt x="3481070" y="256540"/>
                    <a:pt x="3501390" y="213360"/>
                  </a:cubicBezTo>
                  <a:cubicBezTo>
                    <a:pt x="3519170" y="175260"/>
                    <a:pt x="3531870" y="139700"/>
                    <a:pt x="3556000" y="109220"/>
                  </a:cubicBezTo>
                  <a:cubicBezTo>
                    <a:pt x="3580130" y="78740"/>
                    <a:pt x="3613150" y="49530"/>
                    <a:pt x="3648710" y="31750"/>
                  </a:cubicBezTo>
                  <a:cubicBezTo>
                    <a:pt x="3684270" y="12700"/>
                    <a:pt x="3729990" y="2540"/>
                    <a:pt x="3768090" y="1270"/>
                  </a:cubicBezTo>
                  <a:cubicBezTo>
                    <a:pt x="3801110" y="0"/>
                    <a:pt x="3839210" y="3810"/>
                    <a:pt x="3864610" y="19050"/>
                  </a:cubicBezTo>
                  <a:cubicBezTo>
                    <a:pt x="3888740" y="31750"/>
                    <a:pt x="3906520" y="54610"/>
                    <a:pt x="3920490" y="81280"/>
                  </a:cubicBezTo>
                  <a:cubicBezTo>
                    <a:pt x="3938270" y="114300"/>
                    <a:pt x="3953510" y="168910"/>
                    <a:pt x="3954780" y="205740"/>
                  </a:cubicBezTo>
                  <a:cubicBezTo>
                    <a:pt x="3956050" y="234950"/>
                    <a:pt x="3954780" y="254000"/>
                    <a:pt x="3939540" y="285750"/>
                  </a:cubicBezTo>
                  <a:cubicBezTo>
                    <a:pt x="3912870" y="346710"/>
                    <a:pt x="3832860" y="444500"/>
                    <a:pt x="3759200" y="520700"/>
                  </a:cubicBezTo>
                  <a:cubicBezTo>
                    <a:pt x="3670300" y="613410"/>
                    <a:pt x="3514090" y="736600"/>
                    <a:pt x="3439160" y="792480"/>
                  </a:cubicBezTo>
                  <a:cubicBezTo>
                    <a:pt x="3401060" y="820420"/>
                    <a:pt x="3387090" y="829310"/>
                    <a:pt x="3348990" y="849630"/>
                  </a:cubicBezTo>
                  <a:cubicBezTo>
                    <a:pt x="3290570" y="883920"/>
                    <a:pt x="3173730" y="939800"/>
                    <a:pt x="3110230" y="963930"/>
                  </a:cubicBezTo>
                  <a:cubicBezTo>
                    <a:pt x="3070860" y="979170"/>
                    <a:pt x="3056890" y="981710"/>
                    <a:pt x="3009900" y="991870"/>
                  </a:cubicBezTo>
                  <a:cubicBezTo>
                    <a:pt x="2901950" y="1014730"/>
                    <a:pt x="2625090" y="1047750"/>
                    <a:pt x="2472690" y="1066800"/>
                  </a:cubicBezTo>
                  <a:cubicBezTo>
                    <a:pt x="2360930" y="1079500"/>
                    <a:pt x="2294890" y="1092200"/>
                    <a:pt x="2181860" y="1097280"/>
                  </a:cubicBezTo>
                  <a:cubicBezTo>
                    <a:pt x="2021840" y="1104900"/>
                    <a:pt x="1809750" y="1098550"/>
                    <a:pt x="1609090" y="1090930"/>
                  </a:cubicBezTo>
                  <a:cubicBezTo>
                    <a:pt x="1385570" y="1082040"/>
                    <a:pt x="1102360" y="1060450"/>
                    <a:pt x="905510" y="1042670"/>
                  </a:cubicBezTo>
                  <a:cubicBezTo>
                    <a:pt x="762000" y="1028700"/>
                    <a:pt x="643890" y="1023620"/>
                    <a:pt x="533400" y="998220"/>
                  </a:cubicBezTo>
                  <a:cubicBezTo>
                    <a:pt x="441960" y="977900"/>
                    <a:pt x="351790" y="946150"/>
                    <a:pt x="288290" y="916940"/>
                  </a:cubicBezTo>
                  <a:cubicBezTo>
                    <a:pt x="246380" y="896620"/>
                    <a:pt x="220980" y="890270"/>
                    <a:pt x="186690" y="854710"/>
                  </a:cubicBezTo>
                  <a:cubicBezTo>
                    <a:pt x="125730" y="791210"/>
                    <a:pt x="15240" y="577850"/>
                    <a:pt x="5080" y="514350"/>
                  </a:cubicBezTo>
                  <a:cubicBezTo>
                    <a:pt x="0" y="492760"/>
                    <a:pt x="3810" y="480060"/>
                    <a:pt x="11430" y="467360"/>
                  </a:cubicBezTo>
                  <a:cubicBezTo>
                    <a:pt x="19050" y="453390"/>
                    <a:pt x="34290" y="440690"/>
                    <a:pt x="48260" y="435610"/>
                  </a:cubicBezTo>
                  <a:cubicBezTo>
                    <a:pt x="62230" y="430530"/>
                    <a:pt x="82550" y="430530"/>
                    <a:pt x="96520" y="436880"/>
                  </a:cubicBezTo>
                  <a:cubicBezTo>
                    <a:pt x="110490" y="441960"/>
                    <a:pt x="132080" y="468630"/>
                    <a:pt x="132080" y="468630"/>
                  </a:cubicBezTo>
                </a:path>
              </a:pathLst>
            </a:custGeom>
            <a:solidFill>
              <a:srgbClr val="E7191F"/>
            </a:solidFill>
            <a:ln cap="sq">
              <a:noFill/>
              <a:prstDash val="solid"/>
              <a:miter/>
            </a:ln>
          </p:spPr>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2911" y="1890120"/>
            <a:ext cx="10813801" cy="1346382"/>
          </a:xfrm>
          <a:custGeom>
            <a:avLst/>
            <a:gdLst/>
            <a:ahLst/>
            <a:cxnLst/>
            <a:rect l="l" t="t" r="r" b="b"/>
            <a:pathLst>
              <a:path w="10813801" h="1346382">
                <a:moveTo>
                  <a:pt x="0" y="0"/>
                </a:moveTo>
                <a:lnTo>
                  <a:pt x="10813802" y="0"/>
                </a:lnTo>
                <a:lnTo>
                  <a:pt x="10813802" y="1346382"/>
                </a:lnTo>
                <a:lnTo>
                  <a:pt x="0" y="1346382"/>
                </a:lnTo>
                <a:lnTo>
                  <a:pt x="0" y="0"/>
                </a:lnTo>
                <a:close/>
              </a:path>
            </a:pathLst>
          </a:custGeom>
          <a:blipFill>
            <a:blip r:embed="rId4"/>
            <a:stretch>
              <a:fillRect/>
            </a:stretch>
          </a:blipFill>
        </p:spPr>
      </p:sp>
      <p:sp>
        <p:nvSpPr>
          <p:cNvPr id="5" name="Freeform 5"/>
          <p:cNvSpPr/>
          <p:nvPr/>
        </p:nvSpPr>
        <p:spPr>
          <a:xfrm>
            <a:off x="11294643" y="1675568"/>
            <a:ext cx="6141912" cy="1951337"/>
          </a:xfrm>
          <a:custGeom>
            <a:avLst/>
            <a:gdLst/>
            <a:ahLst/>
            <a:cxnLst/>
            <a:rect l="l" t="t" r="r" b="b"/>
            <a:pathLst>
              <a:path w="6141912" h="1951337">
                <a:moveTo>
                  <a:pt x="0" y="0"/>
                </a:moveTo>
                <a:lnTo>
                  <a:pt x="6141911" y="0"/>
                </a:lnTo>
                <a:lnTo>
                  <a:pt x="6141911" y="1951337"/>
                </a:lnTo>
                <a:lnTo>
                  <a:pt x="0" y="1951337"/>
                </a:lnTo>
                <a:lnTo>
                  <a:pt x="0" y="0"/>
                </a:lnTo>
                <a:close/>
              </a:path>
            </a:pathLst>
          </a:custGeom>
          <a:blipFill>
            <a:blip r:embed="rId5"/>
            <a:stretch>
              <a:fillRect/>
            </a:stretch>
          </a:blipFill>
        </p:spPr>
      </p:sp>
      <p:sp>
        <p:nvSpPr>
          <p:cNvPr id="6" name="Freeform 6"/>
          <p:cNvSpPr/>
          <p:nvPr/>
        </p:nvSpPr>
        <p:spPr>
          <a:xfrm>
            <a:off x="177687" y="4408055"/>
            <a:ext cx="10380030" cy="1636925"/>
          </a:xfrm>
          <a:custGeom>
            <a:avLst/>
            <a:gdLst/>
            <a:ahLst/>
            <a:cxnLst/>
            <a:rect l="l" t="t" r="r" b="b"/>
            <a:pathLst>
              <a:path w="10380030" h="1636925">
                <a:moveTo>
                  <a:pt x="0" y="0"/>
                </a:moveTo>
                <a:lnTo>
                  <a:pt x="10380030" y="0"/>
                </a:lnTo>
                <a:lnTo>
                  <a:pt x="10380030" y="1636925"/>
                </a:lnTo>
                <a:lnTo>
                  <a:pt x="0" y="1636925"/>
                </a:lnTo>
                <a:lnTo>
                  <a:pt x="0" y="0"/>
                </a:lnTo>
                <a:close/>
              </a:path>
            </a:pathLst>
          </a:custGeom>
          <a:blipFill>
            <a:blip r:embed="rId6"/>
            <a:stretch>
              <a:fillRect/>
            </a:stretch>
          </a:blipFill>
        </p:spPr>
      </p:sp>
      <p:sp>
        <p:nvSpPr>
          <p:cNvPr id="7" name="Freeform 7"/>
          <p:cNvSpPr/>
          <p:nvPr/>
        </p:nvSpPr>
        <p:spPr>
          <a:xfrm>
            <a:off x="14210914" y="3124967"/>
            <a:ext cx="2717200" cy="3703954"/>
          </a:xfrm>
          <a:custGeom>
            <a:avLst/>
            <a:gdLst/>
            <a:ahLst/>
            <a:cxnLst/>
            <a:rect l="l" t="t" r="r" b="b"/>
            <a:pathLst>
              <a:path w="2717200" h="3703954">
                <a:moveTo>
                  <a:pt x="0" y="0"/>
                </a:moveTo>
                <a:lnTo>
                  <a:pt x="2717200" y="0"/>
                </a:lnTo>
                <a:lnTo>
                  <a:pt x="2717200" y="3703955"/>
                </a:lnTo>
                <a:lnTo>
                  <a:pt x="0" y="3703955"/>
                </a:lnTo>
                <a:lnTo>
                  <a:pt x="0" y="0"/>
                </a:lnTo>
                <a:close/>
              </a:path>
            </a:pathLst>
          </a:custGeom>
          <a:blipFill>
            <a:blip r:embed="rId7"/>
            <a:stretch>
              <a:fillRect t="-681" b="-681"/>
            </a:stretch>
          </a:blipFill>
        </p:spPr>
      </p:sp>
      <p:sp>
        <p:nvSpPr>
          <p:cNvPr id="8" name="TextBox 8"/>
          <p:cNvSpPr txBox="1"/>
          <p:nvPr/>
        </p:nvSpPr>
        <p:spPr>
          <a:xfrm>
            <a:off x="232911" y="3827664"/>
            <a:ext cx="14344015"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Q12. How many reservations were made in each month of the year?</a:t>
            </a:r>
          </a:p>
        </p:txBody>
      </p:sp>
      <p:grpSp>
        <p:nvGrpSpPr>
          <p:cNvPr id="9" name="Group 9"/>
          <p:cNvGrpSpPr/>
          <p:nvPr/>
        </p:nvGrpSpPr>
        <p:grpSpPr>
          <a:xfrm>
            <a:off x="8081962" y="4332922"/>
            <a:ext cx="6153150" cy="1645920"/>
            <a:chOff x="0" y="0"/>
            <a:chExt cx="8204200" cy="2194560"/>
          </a:xfrm>
        </p:grpSpPr>
        <p:sp>
          <p:nvSpPr>
            <p:cNvPr id="10" name="Freeform 10"/>
            <p:cNvSpPr/>
            <p:nvPr/>
          </p:nvSpPr>
          <p:spPr>
            <a:xfrm>
              <a:off x="50800" y="46990"/>
              <a:ext cx="8103870" cy="2096770"/>
            </a:xfrm>
            <a:custGeom>
              <a:avLst/>
              <a:gdLst/>
              <a:ahLst/>
              <a:cxnLst/>
              <a:rect l="l" t="t" r="r" b="b"/>
              <a:pathLst>
                <a:path w="8103870" h="2096770">
                  <a:moveTo>
                    <a:pt x="100330" y="1781810"/>
                  </a:moveTo>
                  <a:cubicBezTo>
                    <a:pt x="334010" y="1892300"/>
                    <a:pt x="410210" y="1906270"/>
                    <a:pt x="500380" y="1917700"/>
                  </a:cubicBezTo>
                  <a:cubicBezTo>
                    <a:pt x="617220" y="1932940"/>
                    <a:pt x="814070" y="1944370"/>
                    <a:pt x="905510" y="1934210"/>
                  </a:cubicBezTo>
                  <a:cubicBezTo>
                    <a:pt x="952500" y="1929130"/>
                    <a:pt x="971550" y="1918970"/>
                    <a:pt x="1012190" y="1905000"/>
                  </a:cubicBezTo>
                  <a:cubicBezTo>
                    <a:pt x="1068070" y="1883410"/>
                    <a:pt x="1129030" y="1859280"/>
                    <a:pt x="1209040" y="1813560"/>
                  </a:cubicBezTo>
                  <a:cubicBezTo>
                    <a:pt x="1348740" y="1732280"/>
                    <a:pt x="1592580" y="1532890"/>
                    <a:pt x="1756410" y="1428750"/>
                  </a:cubicBezTo>
                  <a:cubicBezTo>
                    <a:pt x="1882140" y="1348740"/>
                    <a:pt x="1981200" y="1292860"/>
                    <a:pt x="2098040" y="1229360"/>
                  </a:cubicBezTo>
                  <a:cubicBezTo>
                    <a:pt x="2218690" y="1164590"/>
                    <a:pt x="2366010" y="1084580"/>
                    <a:pt x="2468880" y="1045210"/>
                  </a:cubicBezTo>
                  <a:cubicBezTo>
                    <a:pt x="2536190" y="1017270"/>
                    <a:pt x="2594610" y="1002030"/>
                    <a:pt x="2645410" y="991870"/>
                  </a:cubicBezTo>
                  <a:cubicBezTo>
                    <a:pt x="2682240" y="984250"/>
                    <a:pt x="2700020" y="982980"/>
                    <a:pt x="2743200" y="980440"/>
                  </a:cubicBezTo>
                  <a:cubicBezTo>
                    <a:pt x="2823210" y="975360"/>
                    <a:pt x="3003550" y="971550"/>
                    <a:pt x="3088640" y="975360"/>
                  </a:cubicBezTo>
                  <a:cubicBezTo>
                    <a:pt x="3139440" y="977900"/>
                    <a:pt x="3168650" y="979170"/>
                    <a:pt x="3209290" y="989330"/>
                  </a:cubicBezTo>
                  <a:cubicBezTo>
                    <a:pt x="3251200" y="999490"/>
                    <a:pt x="3296920" y="1018540"/>
                    <a:pt x="3337560" y="1037590"/>
                  </a:cubicBezTo>
                  <a:cubicBezTo>
                    <a:pt x="3375660" y="1055370"/>
                    <a:pt x="3406140" y="1074420"/>
                    <a:pt x="3445510" y="1099820"/>
                  </a:cubicBezTo>
                  <a:cubicBezTo>
                    <a:pt x="3492500" y="1130300"/>
                    <a:pt x="3554730" y="1164590"/>
                    <a:pt x="3600450" y="1212850"/>
                  </a:cubicBezTo>
                  <a:cubicBezTo>
                    <a:pt x="3651250" y="1267460"/>
                    <a:pt x="3700780" y="1351280"/>
                    <a:pt x="3729990" y="1412240"/>
                  </a:cubicBezTo>
                  <a:cubicBezTo>
                    <a:pt x="3750310" y="1459230"/>
                    <a:pt x="3759200" y="1487170"/>
                    <a:pt x="3769360" y="1541780"/>
                  </a:cubicBezTo>
                  <a:cubicBezTo>
                    <a:pt x="3785870" y="1629410"/>
                    <a:pt x="3803650" y="1816100"/>
                    <a:pt x="3794760" y="1893570"/>
                  </a:cubicBezTo>
                  <a:cubicBezTo>
                    <a:pt x="3789680" y="1932940"/>
                    <a:pt x="3782060" y="1953260"/>
                    <a:pt x="3766820" y="1981200"/>
                  </a:cubicBezTo>
                  <a:cubicBezTo>
                    <a:pt x="3750310" y="2012950"/>
                    <a:pt x="3727450" y="2052320"/>
                    <a:pt x="3696970" y="2071370"/>
                  </a:cubicBezTo>
                  <a:cubicBezTo>
                    <a:pt x="3663950" y="2091690"/>
                    <a:pt x="3611880" y="2096770"/>
                    <a:pt x="3571240" y="2096770"/>
                  </a:cubicBezTo>
                  <a:cubicBezTo>
                    <a:pt x="3533140" y="2095500"/>
                    <a:pt x="3498850" y="2082800"/>
                    <a:pt x="3462020" y="2068830"/>
                  </a:cubicBezTo>
                  <a:cubicBezTo>
                    <a:pt x="3420110" y="2054860"/>
                    <a:pt x="3368040" y="2039620"/>
                    <a:pt x="3337560" y="2011680"/>
                  </a:cubicBezTo>
                  <a:cubicBezTo>
                    <a:pt x="3310890" y="1988820"/>
                    <a:pt x="3298190" y="1959610"/>
                    <a:pt x="3281680" y="1925320"/>
                  </a:cubicBezTo>
                  <a:cubicBezTo>
                    <a:pt x="3261360" y="1882140"/>
                    <a:pt x="3241040" y="1826260"/>
                    <a:pt x="3228340" y="1770380"/>
                  </a:cubicBezTo>
                  <a:cubicBezTo>
                    <a:pt x="3215640" y="1709420"/>
                    <a:pt x="3208020" y="1630680"/>
                    <a:pt x="3208020" y="1574800"/>
                  </a:cubicBezTo>
                  <a:cubicBezTo>
                    <a:pt x="3208020" y="1530350"/>
                    <a:pt x="3209290" y="1498600"/>
                    <a:pt x="3220720" y="1459230"/>
                  </a:cubicBezTo>
                  <a:cubicBezTo>
                    <a:pt x="3235960" y="1409700"/>
                    <a:pt x="3274060" y="1342390"/>
                    <a:pt x="3299460" y="1301750"/>
                  </a:cubicBezTo>
                  <a:cubicBezTo>
                    <a:pt x="3315970" y="1275080"/>
                    <a:pt x="3322320" y="1264920"/>
                    <a:pt x="3346450" y="1238250"/>
                  </a:cubicBezTo>
                  <a:cubicBezTo>
                    <a:pt x="3402330" y="1179830"/>
                    <a:pt x="3556000" y="1045210"/>
                    <a:pt x="3641090" y="989330"/>
                  </a:cubicBezTo>
                  <a:cubicBezTo>
                    <a:pt x="3696970" y="952500"/>
                    <a:pt x="3733800" y="938530"/>
                    <a:pt x="3793490" y="914400"/>
                  </a:cubicBezTo>
                  <a:cubicBezTo>
                    <a:pt x="3872230" y="881380"/>
                    <a:pt x="3992880" y="838200"/>
                    <a:pt x="4076700" y="819150"/>
                  </a:cubicBezTo>
                  <a:cubicBezTo>
                    <a:pt x="4140200" y="803910"/>
                    <a:pt x="4174490" y="800100"/>
                    <a:pt x="4249420" y="795020"/>
                  </a:cubicBezTo>
                  <a:cubicBezTo>
                    <a:pt x="4387850" y="786130"/>
                    <a:pt x="4707890" y="762000"/>
                    <a:pt x="4839970" y="795020"/>
                  </a:cubicBezTo>
                  <a:cubicBezTo>
                    <a:pt x="4914900" y="814070"/>
                    <a:pt x="4951730" y="845820"/>
                    <a:pt x="5002530" y="882650"/>
                  </a:cubicBezTo>
                  <a:cubicBezTo>
                    <a:pt x="5058410" y="923290"/>
                    <a:pt x="5107940" y="979170"/>
                    <a:pt x="5157470" y="1032510"/>
                  </a:cubicBezTo>
                  <a:cubicBezTo>
                    <a:pt x="5207000" y="1085850"/>
                    <a:pt x="5259070" y="1146810"/>
                    <a:pt x="5297170" y="1205230"/>
                  </a:cubicBezTo>
                  <a:cubicBezTo>
                    <a:pt x="5331460" y="1257300"/>
                    <a:pt x="5360670" y="1316990"/>
                    <a:pt x="5378450" y="1365250"/>
                  </a:cubicBezTo>
                  <a:cubicBezTo>
                    <a:pt x="5392420" y="1403350"/>
                    <a:pt x="5401310" y="1440180"/>
                    <a:pt x="5402580" y="1469390"/>
                  </a:cubicBezTo>
                  <a:cubicBezTo>
                    <a:pt x="5403850" y="1489710"/>
                    <a:pt x="5405120" y="1506220"/>
                    <a:pt x="5396230" y="1521460"/>
                  </a:cubicBezTo>
                  <a:cubicBezTo>
                    <a:pt x="5386070" y="1537970"/>
                    <a:pt x="5358130" y="1555750"/>
                    <a:pt x="5339080" y="1559560"/>
                  </a:cubicBezTo>
                  <a:cubicBezTo>
                    <a:pt x="5322570" y="1562100"/>
                    <a:pt x="5300980" y="1554480"/>
                    <a:pt x="5288280" y="1545590"/>
                  </a:cubicBezTo>
                  <a:cubicBezTo>
                    <a:pt x="5278120" y="1539240"/>
                    <a:pt x="5269230" y="1532890"/>
                    <a:pt x="5265420" y="1518920"/>
                  </a:cubicBezTo>
                  <a:cubicBezTo>
                    <a:pt x="5257800" y="1496060"/>
                    <a:pt x="5274310" y="1410970"/>
                    <a:pt x="5274310" y="1410970"/>
                  </a:cubicBezTo>
                  <a:cubicBezTo>
                    <a:pt x="5274310" y="1410970"/>
                    <a:pt x="5271770" y="1428750"/>
                    <a:pt x="5273040" y="1428750"/>
                  </a:cubicBezTo>
                  <a:cubicBezTo>
                    <a:pt x="5273040" y="1428750"/>
                    <a:pt x="5275580" y="1404620"/>
                    <a:pt x="5281930" y="1393190"/>
                  </a:cubicBezTo>
                  <a:cubicBezTo>
                    <a:pt x="5289550" y="1380490"/>
                    <a:pt x="5307330" y="1365250"/>
                    <a:pt x="5322570" y="1358900"/>
                  </a:cubicBezTo>
                  <a:cubicBezTo>
                    <a:pt x="5337810" y="1353820"/>
                    <a:pt x="5360670" y="1355090"/>
                    <a:pt x="5375910" y="1360170"/>
                  </a:cubicBezTo>
                  <a:cubicBezTo>
                    <a:pt x="5387340" y="1363980"/>
                    <a:pt x="5397500" y="1371600"/>
                    <a:pt x="5405120" y="1381760"/>
                  </a:cubicBezTo>
                  <a:cubicBezTo>
                    <a:pt x="5414010" y="1393190"/>
                    <a:pt x="5427980" y="1416050"/>
                    <a:pt x="5422900" y="1431290"/>
                  </a:cubicBezTo>
                  <a:cubicBezTo>
                    <a:pt x="5415280" y="1454150"/>
                    <a:pt x="5355590" y="1469390"/>
                    <a:pt x="5326380" y="1493520"/>
                  </a:cubicBezTo>
                  <a:cubicBezTo>
                    <a:pt x="5298440" y="1518920"/>
                    <a:pt x="5280660" y="1560830"/>
                    <a:pt x="5248910" y="1577340"/>
                  </a:cubicBezTo>
                  <a:cubicBezTo>
                    <a:pt x="5218430" y="1592580"/>
                    <a:pt x="5175250" y="1591310"/>
                    <a:pt x="5142230" y="1590040"/>
                  </a:cubicBezTo>
                  <a:cubicBezTo>
                    <a:pt x="5110480" y="1588770"/>
                    <a:pt x="5077460" y="1586230"/>
                    <a:pt x="5052060" y="1573530"/>
                  </a:cubicBezTo>
                  <a:cubicBezTo>
                    <a:pt x="5029200" y="1560830"/>
                    <a:pt x="5010150" y="1537970"/>
                    <a:pt x="4993640" y="1515110"/>
                  </a:cubicBezTo>
                  <a:cubicBezTo>
                    <a:pt x="4975860" y="1490980"/>
                    <a:pt x="4960620" y="1464310"/>
                    <a:pt x="4951730" y="1426210"/>
                  </a:cubicBezTo>
                  <a:cubicBezTo>
                    <a:pt x="4937760" y="1369060"/>
                    <a:pt x="4928870" y="1264920"/>
                    <a:pt x="4945380" y="1197610"/>
                  </a:cubicBezTo>
                  <a:cubicBezTo>
                    <a:pt x="4959350" y="1137920"/>
                    <a:pt x="4998720" y="1079500"/>
                    <a:pt x="5030470" y="1038860"/>
                  </a:cubicBezTo>
                  <a:cubicBezTo>
                    <a:pt x="5054600" y="1008380"/>
                    <a:pt x="5074920" y="994410"/>
                    <a:pt x="5106670" y="970280"/>
                  </a:cubicBezTo>
                  <a:cubicBezTo>
                    <a:pt x="5152390" y="935990"/>
                    <a:pt x="5229860" y="885190"/>
                    <a:pt x="5281930" y="859790"/>
                  </a:cubicBezTo>
                  <a:cubicBezTo>
                    <a:pt x="5318760" y="842010"/>
                    <a:pt x="5351780" y="839470"/>
                    <a:pt x="5382260" y="824230"/>
                  </a:cubicBezTo>
                  <a:cubicBezTo>
                    <a:pt x="5408930" y="811530"/>
                    <a:pt x="5421630" y="792480"/>
                    <a:pt x="5455920" y="778510"/>
                  </a:cubicBezTo>
                  <a:cubicBezTo>
                    <a:pt x="5516880" y="753110"/>
                    <a:pt x="5617210" y="730250"/>
                    <a:pt x="5723890" y="712470"/>
                  </a:cubicBezTo>
                  <a:cubicBezTo>
                    <a:pt x="5873750" y="687070"/>
                    <a:pt x="6087110" y="670560"/>
                    <a:pt x="6277610" y="662940"/>
                  </a:cubicBezTo>
                  <a:cubicBezTo>
                    <a:pt x="6478270" y="654050"/>
                    <a:pt x="6742430" y="673100"/>
                    <a:pt x="6897370" y="665480"/>
                  </a:cubicBezTo>
                  <a:cubicBezTo>
                    <a:pt x="6990080" y="660400"/>
                    <a:pt x="7037070" y="659130"/>
                    <a:pt x="7119620" y="641350"/>
                  </a:cubicBezTo>
                  <a:cubicBezTo>
                    <a:pt x="7226300" y="619760"/>
                    <a:pt x="7366000" y="575310"/>
                    <a:pt x="7479030" y="528320"/>
                  </a:cubicBezTo>
                  <a:cubicBezTo>
                    <a:pt x="7586980" y="483870"/>
                    <a:pt x="7717790" y="422910"/>
                    <a:pt x="7785100" y="372110"/>
                  </a:cubicBezTo>
                  <a:cubicBezTo>
                    <a:pt x="7825740" y="341630"/>
                    <a:pt x="7863840" y="314960"/>
                    <a:pt x="7870190" y="283210"/>
                  </a:cubicBezTo>
                  <a:cubicBezTo>
                    <a:pt x="7876540" y="255270"/>
                    <a:pt x="7863840" y="213360"/>
                    <a:pt x="7837170" y="194310"/>
                  </a:cubicBezTo>
                  <a:cubicBezTo>
                    <a:pt x="7790180" y="161290"/>
                    <a:pt x="7631430" y="200660"/>
                    <a:pt x="7555230" y="193040"/>
                  </a:cubicBezTo>
                  <a:cubicBezTo>
                    <a:pt x="7503160" y="187960"/>
                    <a:pt x="7452360" y="182880"/>
                    <a:pt x="7421880" y="166370"/>
                  </a:cubicBezTo>
                  <a:cubicBezTo>
                    <a:pt x="7401560" y="154940"/>
                    <a:pt x="7387590" y="137160"/>
                    <a:pt x="7379970" y="121920"/>
                  </a:cubicBezTo>
                  <a:cubicBezTo>
                    <a:pt x="7374890" y="109220"/>
                    <a:pt x="7373620" y="95250"/>
                    <a:pt x="7374890" y="81280"/>
                  </a:cubicBezTo>
                  <a:cubicBezTo>
                    <a:pt x="7376160" y="68580"/>
                    <a:pt x="7379970" y="54610"/>
                    <a:pt x="7387590" y="43180"/>
                  </a:cubicBezTo>
                  <a:cubicBezTo>
                    <a:pt x="7397750" y="29210"/>
                    <a:pt x="7420610" y="12700"/>
                    <a:pt x="7437120" y="7620"/>
                  </a:cubicBezTo>
                  <a:cubicBezTo>
                    <a:pt x="7449820" y="2540"/>
                    <a:pt x="7463790" y="0"/>
                    <a:pt x="7477760" y="6350"/>
                  </a:cubicBezTo>
                  <a:cubicBezTo>
                    <a:pt x="7498080" y="15240"/>
                    <a:pt x="7509510" y="50800"/>
                    <a:pt x="7541260" y="73660"/>
                  </a:cubicBezTo>
                  <a:cubicBezTo>
                    <a:pt x="7598410" y="113030"/>
                    <a:pt x="7719060" y="173990"/>
                    <a:pt x="7805420" y="194310"/>
                  </a:cubicBezTo>
                  <a:cubicBezTo>
                    <a:pt x="7884160" y="213360"/>
                    <a:pt x="7989570" y="186690"/>
                    <a:pt x="8037830" y="203200"/>
                  </a:cubicBezTo>
                  <a:cubicBezTo>
                    <a:pt x="8061960" y="210820"/>
                    <a:pt x="8077200" y="223520"/>
                    <a:pt x="8087360" y="237490"/>
                  </a:cubicBezTo>
                  <a:cubicBezTo>
                    <a:pt x="8096250" y="248920"/>
                    <a:pt x="8101330" y="261620"/>
                    <a:pt x="8102600" y="275590"/>
                  </a:cubicBezTo>
                  <a:cubicBezTo>
                    <a:pt x="8102600" y="293370"/>
                    <a:pt x="8096250" y="320040"/>
                    <a:pt x="8087360" y="335280"/>
                  </a:cubicBezTo>
                  <a:cubicBezTo>
                    <a:pt x="8079740" y="346710"/>
                    <a:pt x="8068310" y="355600"/>
                    <a:pt x="8056880" y="361950"/>
                  </a:cubicBezTo>
                  <a:cubicBezTo>
                    <a:pt x="8044180" y="368300"/>
                    <a:pt x="8017510" y="374650"/>
                    <a:pt x="8016240" y="372110"/>
                  </a:cubicBezTo>
                  <a:cubicBezTo>
                    <a:pt x="8014970" y="368300"/>
                    <a:pt x="8091170" y="314960"/>
                    <a:pt x="8096250" y="320040"/>
                  </a:cubicBezTo>
                  <a:cubicBezTo>
                    <a:pt x="8102600" y="326390"/>
                    <a:pt x="8064500" y="370840"/>
                    <a:pt x="8050530" y="406400"/>
                  </a:cubicBezTo>
                  <a:cubicBezTo>
                    <a:pt x="8028940" y="459740"/>
                    <a:pt x="8002270" y="544830"/>
                    <a:pt x="7992110" y="617220"/>
                  </a:cubicBezTo>
                  <a:cubicBezTo>
                    <a:pt x="7980680" y="690880"/>
                    <a:pt x="7999730" y="789940"/>
                    <a:pt x="7985760" y="843280"/>
                  </a:cubicBezTo>
                  <a:cubicBezTo>
                    <a:pt x="7978140" y="875030"/>
                    <a:pt x="7967980" y="901700"/>
                    <a:pt x="7947660" y="915670"/>
                  </a:cubicBezTo>
                  <a:cubicBezTo>
                    <a:pt x="7928610" y="928370"/>
                    <a:pt x="7889240" y="933450"/>
                    <a:pt x="7867650" y="924560"/>
                  </a:cubicBezTo>
                  <a:cubicBezTo>
                    <a:pt x="7844790" y="915670"/>
                    <a:pt x="7820660" y="885190"/>
                    <a:pt x="7814310" y="862330"/>
                  </a:cubicBezTo>
                  <a:cubicBezTo>
                    <a:pt x="7809230" y="839470"/>
                    <a:pt x="7820660" y="801370"/>
                    <a:pt x="7837170" y="783590"/>
                  </a:cubicBezTo>
                  <a:cubicBezTo>
                    <a:pt x="7853680" y="767080"/>
                    <a:pt x="7890510" y="754380"/>
                    <a:pt x="7913370" y="758190"/>
                  </a:cubicBezTo>
                  <a:cubicBezTo>
                    <a:pt x="7937500" y="762000"/>
                    <a:pt x="7967980" y="786130"/>
                    <a:pt x="7978140" y="807720"/>
                  </a:cubicBezTo>
                  <a:cubicBezTo>
                    <a:pt x="7988300" y="829310"/>
                    <a:pt x="7985760" y="867410"/>
                    <a:pt x="7973060" y="887730"/>
                  </a:cubicBezTo>
                  <a:cubicBezTo>
                    <a:pt x="7961630" y="909320"/>
                    <a:pt x="7926070" y="927100"/>
                    <a:pt x="7904480" y="929640"/>
                  </a:cubicBezTo>
                  <a:cubicBezTo>
                    <a:pt x="7885430" y="932180"/>
                    <a:pt x="7865110" y="924560"/>
                    <a:pt x="7851140" y="915670"/>
                  </a:cubicBezTo>
                  <a:cubicBezTo>
                    <a:pt x="7835900" y="905510"/>
                    <a:pt x="7824470" y="894080"/>
                    <a:pt x="7816850" y="871220"/>
                  </a:cubicBezTo>
                  <a:cubicBezTo>
                    <a:pt x="7801610" y="822960"/>
                    <a:pt x="7809230" y="704850"/>
                    <a:pt x="7819390" y="619760"/>
                  </a:cubicBezTo>
                  <a:cubicBezTo>
                    <a:pt x="7830820" y="530860"/>
                    <a:pt x="7858760" y="411480"/>
                    <a:pt x="7884160" y="351790"/>
                  </a:cubicBezTo>
                  <a:cubicBezTo>
                    <a:pt x="7898130" y="317500"/>
                    <a:pt x="7910830" y="300990"/>
                    <a:pt x="7929880" y="278130"/>
                  </a:cubicBezTo>
                  <a:cubicBezTo>
                    <a:pt x="7952740" y="250190"/>
                    <a:pt x="7992110" y="207010"/>
                    <a:pt x="8016240" y="200660"/>
                  </a:cubicBezTo>
                  <a:cubicBezTo>
                    <a:pt x="8031480" y="196850"/>
                    <a:pt x="8045450" y="204470"/>
                    <a:pt x="8056880" y="209550"/>
                  </a:cubicBezTo>
                  <a:cubicBezTo>
                    <a:pt x="8068310" y="215900"/>
                    <a:pt x="8079740" y="226060"/>
                    <a:pt x="8087360" y="237490"/>
                  </a:cubicBezTo>
                  <a:cubicBezTo>
                    <a:pt x="8094980" y="248920"/>
                    <a:pt x="8100060" y="262890"/>
                    <a:pt x="8102600" y="275590"/>
                  </a:cubicBezTo>
                  <a:cubicBezTo>
                    <a:pt x="8103870" y="289560"/>
                    <a:pt x="8102600" y="303530"/>
                    <a:pt x="8097520" y="316230"/>
                  </a:cubicBezTo>
                  <a:cubicBezTo>
                    <a:pt x="8089900" y="332740"/>
                    <a:pt x="8078470" y="351790"/>
                    <a:pt x="8056880" y="361950"/>
                  </a:cubicBezTo>
                  <a:cubicBezTo>
                    <a:pt x="8013700" y="382270"/>
                    <a:pt x="7901940" y="378460"/>
                    <a:pt x="7825740" y="368300"/>
                  </a:cubicBezTo>
                  <a:cubicBezTo>
                    <a:pt x="7750810" y="358140"/>
                    <a:pt x="7674610" y="331470"/>
                    <a:pt x="7604760" y="297180"/>
                  </a:cubicBezTo>
                  <a:cubicBezTo>
                    <a:pt x="7533640" y="261620"/>
                    <a:pt x="7438390" y="187960"/>
                    <a:pt x="7404100" y="154940"/>
                  </a:cubicBezTo>
                  <a:cubicBezTo>
                    <a:pt x="7391400" y="140970"/>
                    <a:pt x="7385050" y="134620"/>
                    <a:pt x="7379970" y="121920"/>
                  </a:cubicBezTo>
                  <a:cubicBezTo>
                    <a:pt x="7374890" y="109220"/>
                    <a:pt x="7372350" y="95250"/>
                    <a:pt x="7374890" y="81280"/>
                  </a:cubicBezTo>
                  <a:cubicBezTo>
                    <a:pt x="7377430" y="64770"/>
                    <a:pt x="7387590" y="40640"/>
                    <a:pt x="7401560" y="27940"/>
                  </a:cubicBezTo>
                  <a:cubicBezTo>
                    <a:pt x="7414260" y="13970"/>
                    <a:pt x="7434580" y="6350"/>
                    <a:pt x="7457440" y="3810"/>
                  </a:cubicBezTo>
                  <a:cubicBezTo>
                    <a:pt x="7485380" y="1270"/>
                    <a:pt x="7514590" y="17780"/>
                    <a:pt x="7556500" y="21590"/>
                  </a:cubicBezTo>
                  <a:cubicBezTo>
                    <a:pt x="7626350" y="27940"/>
                    <a:pt x="7767320" y="16510"/>
                    <a:pt x="7837170" y="25400"/>
                  </a:cubicBezTo>
                  <a:cubicBezTo>
                    <a:pt x="7879080" y="29210"/>
                    <a:pt x="7910830" y="30480"/>
                    <a:pt x="7936230" y="48260"/>
                  </a:cubicBezTo>
                  <a:cubicBezTo>
                    <a:pt x="7960360" y="63500"/>
                    <a:pt x="7974330" y="93980"/>
                    <a:pt x="7988300" y="121920"/>
                  </a:cubicBezTo>
                  <a:cubicBezTo>
                    <a:pt x="8004810" y="152400"/>
                    <a:pt x="8021320" y="191770"/>
                    <a:pt x="8026400" y="223520"/>
                  </a:cubicBezTo>
                  <a:cubicBezTo>
                    <a:pt x="8031480" y="251460"/>
                    <a:pt x="8030210" y="275590"/>
                    <a:pt x="8022590" y="302260"/>
                  </a:cubicBezTo>
                  <a:cubicBezTo>
                    <a:pt x="8013700" y="335280"/>
                    <a:pt x="7984490" y="375920"/>
                    <a:pt x="7964170" y="406400"/>
                  </a:cubicBezTo>
                  <a:cubicBezTo>
                    <a:pt x="7947660" y="433070"/>
                    <a:pt x="7933690" y="455930"/>
                    <a:pt x="7913370" y="474980"/>
                  </a:cubicBezTo>
                  <a:cubicBezTo>
                    <a:pt x="7891780" y="495300"/>
                    <a:pt x="7871460" y="506730"/>
                    <a:pt x="7837170" y="525780"/>
                  </a:cubicBezTo>
                  <a:cubicBezTo>
                    <a:pt x="7776210" y="561340"/>
                    <a:pt x="7658100" y="619760"/>
                    <a:pt x="7567930" y="656590"/>
                  </a:cubicBezTo>
                  <a:cubicBezTo>
                    <a:pt x="7484110" y="692150"/>
                    <a:pt x="7393940" y="723900"/>
                    <a:pt x="7315200" y="745490"/>
                  </a:cubicBezTo>
                  <a:cubicBezTo>
                    <a:pt x="7247890" y="763270"/>
                    <a:pt x="7212330" y="772160"/>
                    <a:pt x="7125970" y="781050"/>
                  </a:cubicBezTo>
                  <a:cubicBezTo>
                    <a:pt x="6946900" y="801370"/>
                    <a:pt x="6534150" y="793750"/>
                    <a:pt x="6286500" y="811530"/>
                  </a:cubicBezTo>
                  <a:cubicBezTo>
                    <a:pt x="6090920" y="825500"/>
                    <a:pt x="5900420" y="844550"/>
                    <a:pt x="5760720" y="869950"/>
                  </a:cubicBezTo>
                  <a:cubicBezTo>
                    <a:pt x="5665470" y="887730"/>
                    <a:pt x="5596890" y="902970"/>
                    <a:pt x="5523230" y="929640"/>
                  </a:cubicBezTo>
                  <a:cubicBezTo>
                    <a:pt x="5453380" y="955040"/>
                    <a:pt x="5387340" y="991870"/>
                    <a:pt x="5327650" y="1024890"/>
                  </a:cubicBezTo>
                  <a:cubicBezTo>
                    <a:pt x="5274310" y="1054100"/>
                    <a:pt x="5219700" y="1076960"/>
                    <a:pt x="5181600" y="1116330"/>
                  </a:cubicBezTo>
                  <a:cubicBezTo>
                    <a:pt x="5146040" y="1153160"/>
                    <a:pt x="5115560" y="1207770"/>
                    <a:pt x="5104130" y="1250950"/>
                  </a:cubicBezTo>
                  <a:cubicBezTo>
                    <a:pt x="5095240" y="1286510"/>
                    <a:pt x="5100320" y="1325880"/>
                    <a:pt x="5106670" y="1357630"/>
                  </a:cubicBezTo>
                  <a:cubicBezTo>
                    <a:pt x="5111750" y="1385570"/>
                    <a:pt x="5114290" y="1421130"/>
                    <a:pt x="5133340" y="1432560"/>
                  </a:cubicBezTo>
                  <a:cubicBezTo>
                    <a:pt x="5152390" y="1445260"/>
                    <a:pt x="5195570" y="1428750"/>
                    <a:pt x="5228590" y="1418590"/>
                  </a:cubicBezTo>
                  <a:cubicBezTo>
                    <a:pt x="5267960" y="1407160"/>
                    <a:pt x="5350510" y="1353820"/>
                    <a:pt x="5354320" y="1358900"/>
                  </a:cubicBezTo>
                  <a:cubicBezTo>
                    <a:pt x="5356860" y="1362710"/>
                    <a:pt x="5278120" y="1432560"/>
                    <a:pt x="5273040" y="1428750"/>
                  </a:cubicBezTo>
                  <a:cubicBezTo>
                    <a:pt x="5269230" y="1424940"/>
                    <a:pt x="5283200" y="1390650"/>
                    <a:pt x="5292090" y="1379220"/>
                  </a:cubicBezTo>
                  <a:cubicBezTo>
                    <a:pt x="5300980" y="1369060"/>
                    <a:pt x="5309870" y="1361440"/>
                    <a:pt x="5322570" y="1358900"/>
                  </a:cubicBezTo>
                  <a:cubicBezTo>
                    <a:pt x="5340350" y="1355090"/>
                    <a:pt x="5374640" y="1356360"/>
                    <a:pt x="5391150" y="1369060"/>
                  </a:cubicBezTo>
                  <a:cubicBezTo>
                    <a:pt x="5407660" y="1380490"/>
                    <a:pt x="5420360" y="1408430"/>
                    <a:pt x="5422900" y="1431290"/>
                  </a:cubicBezTo>
                  <a:cubicBezTo>
                    <a:pt x="5425440" y="1457960"/>
                    <a:pt x="5410200" y="1499870"/>
                    <a:pt x="5396230" y="1521460"/>
                  </a:cubicBezTo>
                  <a:cubicBezTo>
                    <a:pt x="5386070" y="1536700"/>
                    <a:pt x="5369560" y="1549400"/>
                    <a:pt x="5355590" y="1555750"/>
                  </a:cubicBezTo>
                  <a:cubicBezTo>
                    <a:pt x="5345430" y="1559560"/>
                    <a:pt x="5332730" y="1560830"/>
                    <a:pt x="5321300" y="1559560"/>
                  </a:cubicBezTo>
                  <a:cubicBezTo>
                    <a:pt x="5306060" y="1555750"/>
                    <a:pt x="5287010" y="1549400"/>
                    <a:pt x="5274310" y="1534160"/>
                  </a:cubicBezTo>
                  <a:cubicBezTo>
                    <a:pt x="5257800" y="1511300"/>
                    <a:pt x="5260340" y="1460500"/>
                    <a:pt x="5246370" y="1422400"/>
                  </a:cubicBezTo>
                  <a:cubicBezTo>
                    <a:pt x="5231130" y="1380490"/>
                    <a:pt x="5217160" y="1341120"/>
                    <a:pt x="5184140" y="1292860"/>
                  </a:cubicBezTo>
                  <a:cubicBezTo>
                    <a:pt x="5132070" y="1212850"/>
                    <a:pt x="4994910" y="1061720"/>
                    <a:pt x="4930140" y="1009650"/>
                  </a:cubicBezTo>
                  <a:cubicBezTo>
                    <a:pt x="4898390" y="984250"/>
                    <a:pt x="4879340" y="976630"/>
                    <a:pt x="4850130" y="965200"/>
                  </a:cubicBezTo>
                  <a:cubicBezTo>
                    <a:pt x="4820920" y="952500"/>
                    <a:pt x="4801870" y="943610"/>
                    <a:pt x="4758690" y="937260"/>
                  </a:cubicBezTo>
                  <a:cubicBezTo>
                    <a:pt x="4659630" y="924560"/>
                    <a:pt x="4378960" y="937260"/>
                    <a:pt x="4260850" y="947420"/>
                  </a:cubicBezTo>
                  <a:cubicBezTo>
                    <a:pt x="4193540" y="953770"/>
                    <a:pt x="4161790" y="957580"/>
                    <a:pt x="4104640" y="971550"/>
                  </a:cubicBezTo>
                  <a:cubicBezTo>
                    <a:pt x="4032250" y="989330"/>
                    <a:pt x="3929380" y="1026160"/>
                    <a:pt x="3862070" y="1052830"/>
                  </a:cubicBezTo>
                  <a:cubicBezTo>
                    <a:pt x="3811270" y="1074420"/>
                    <a:pt x="3782060" y="1085850"/>
                    <a:pt x="3732530" y="1116330"/>
                  </a:cubicBezTo>
                  <a:cubicBezTo>
                    <a:pt x="3658870" y="1164590"/>
                    <a:pt x="3526790" y="1268730"/>
                    <a:pt x="3469640" y="1332230"/>
                  </a:cubicBezTo>
                  <a:cubicBezTo>
                    <a:pt x="3434080" y="1371600"/>
                    <a:pt x="3416300" y="1400810"/>
                    <a:pt x="3398520" y="1440180"/>
                  </a:cubicBezTo>
                  <a:cubicBezTo>
                    <a:pt x="3379470" y="1479550"/>
                    <a:pt x="3365500" y="1527810"/>
                    <a:pt x="3361690" y="1568450"/>
                  </a:cubicBezTo>
                  <a:cubicBezTo>
                    <a:pt x="3356610" y="1602740"/>
                    <a:pt x="3360420" y="1628140"/>
                    <a:pt x="3365500" y="1667510"/>
                  </a:cubicBezTo>
                  <a:cubicBezTo>
                    <a:pt x="3374390" y="1727200"/>
                    <a:pt x="3376930" y="1845310"/>
                    <a:pt x="3421380" y="1893570"/>
                  </a:cubicBezTo>
                  <a:cubicBezTo>
                    <a:pt x="3464560" y="1940560"/>
                    <a:pt x="3581400" y="1973580"/>
                    <a:pt x="3620770" y="1959610"/>
                  </a:cubicBezTo>
                  <a:cubicBezTo>
                    <a:pt x="3643630" y="1950720"/>
                    <a:pt x="3652520" y="1925320"/>
                    <a:pt x="3660140" y="1893570"/>
                  </a:cubicBezTo>
                  <a:cubicBezTo>
                    <a:pt x="3675380" y="1828800"/>
                    <a:pt x="3651250" y="1656080"/>
                    <a:pt x="3638550" y="1581150"/>
                  </a:cubicBezTo>
                  <a:cubicBezTo>
                    <a:pt x="3630930" y="1537970"/>
                    <a:pt x="3624580" y="1516380"/>
                    <a:pt x="3609340" y="1480820"/>
                  </a:cubicBezTo>
                  <a:cubicBezTo>
                    <a:pt x="3589020" y="1432560"/>
                    <a:pt x="3561080" y="1370330"/>
                    <a:pt x="3516630" y="1322070"/>
                  </a:cubicBezTo>
                  <a:cubicBezTo>
                    <a:pt x="3460750" y="1262380"/>
                    <a:pt x="3348990" y="1197610"/>
                    <a:pt x="3286760" y="1164590"/>
                  </a:cubicBezTo>
                  <a:cubicBezTo>
                    <a:pt x="3249930" y="1144270"/>
                    <a:pt x="3225800" y="1134110"/>
                    <a:pt x="3192780" y="1125220"/>
                  </a:cubicBezTo>
                  <a:cubicBezTo>
                    <a:pt x="3159760" y="1117600"/>
                    <a:pt x="3135630" y="1116330"/>
                    <a:pt x="3089910" y="1113790"/>
                  </a:cubicBezTo>
                  <a:cubicBezTo>
                    <a:pt x="2998470" y="1111250"/>
                    <a:pt x="2782570" y="1115060"/>
                    <a:pt x="2682240" y="1130300"/>
                  </a:cubicBezTo>
                  <a:cubicBezTo>
                    <a:pt x="2621280" y="1139190"/>
                    <a:pt x="2593340" y="1146810"/>
                    <a:pt x="2538730" y="1165860"/>
                  </a:cubicBezTo>
                  <a:cubicBezTo>
                    <a:pt x="2459990" y="1195070"/>
                    <a:pt x="2362200" y="1249680"/>
                    <a:pt x="2264410" y="1301750"/>
                  </a:cubicBezTo>
                  <a:cubicBezTo>
                    <a:pt x="2150110" y="1362710"/>
                    <a:pt x="2034540" y="1428750"/>
                    <a:pt x="1897380" y="1515110"/>
                  </a:cubicBezTo>
                  <a:cubicBezTo>
                    <a:pt x="1715770" y="1630680"/>
                    <a:pt x="1449070" y="1847850"/>
                    <a:pt x="1277620" y="1940560"/>
                  </a:cubicBezTo>
                  <a:cubicBezTo>
                    <a:pt x="1167130" y="2000250"/>
                    <a:pt x="1057910" y="2039620"/>
                    <a:pt x="989330" y="2058670"/>
                  </a:cubicBezTo>
                  <a:cubicBezTo>
                    <a:pt x="953770" y="2068830"/>
                    <a:pt x="941070" y="2068830"/>
                    <a:pt x="904240" y="2071370"/>
                  </a:cubicBezTo>
                  <a:cubicBezTo>
                    <a:pt x="836930" y="2075180"/>
                    <a:pt x="709930" y="2068830"/>
                    <a:pt x="614680" y="2061210"/>
                  </a:cubicBezTo>
                  <a:cubicBezTo>
                    <a:pt x="521970" y="2053590"/>
                    <a:pt x="422910" y="2045970"/>
                    <a:pt x="339090" y="2025650"/>
                  </a:cubicBezTo>
                  <a:cubicBezTo>
                    <a:pt x="264160" y="2007870"/>
                    <a:pt x="191770" y="1976120"/>
                    <a:pt x="133350" y="1950720"/>
                  </a:cubicBezTo>
                  <a:cubicBezTo>
                    <a:pt x="87630" y="1931670"/>
                    <a:pt x="36830" y="1916430"/>
                    <a:pt x="16510" y="1892300"/>
                  </a:cubicBezTo>
                  <a:cubicBezTo>
                    <a:pt x="3810" y="1878330"/>
                    <a:pt x="0" y="1860550"/>
                    <a:pt x="0" y="1844040"/>
                  </a:cubicBezTo>
                  <a:cubicBezTo>
                    <a:pt x="1270" y="1828800"/>
                    <a:pt x="11430" y="1808480"/>
                    <a:pt x="20320" y="1797050"/>
                  </a:cubicBezTo>
                  <a:cubicBezTo>
                    <a:pt x="27940" y="1788160"/>
                    <a:pt x="38100" y="1781810"/>
                    <a:pt x="49530" y="1779270"/>
                  </a:cubicBezTo>
                  <a:cubicBezTo>
                    <a:pt x="63500" y="1775460"/>
                    <a:pt x="100330" y="1781810"/>
                    <a:pt x="100330" y="1781810"/>
                  </a:cubicBezTo>
                </a:path>
              </a:pathLst>
            </a:custGeom>
            <a:solidFill>
              <a:srgbClr val="E7191F"/>
            </a:solidFill>
            <a:ln cap="sq">
              <a:noFill/>
              <a:prstDash val="solid"/>
              <a:miter/>
            </a:ln>
          </p:spPr>
        </p:sp>
      </p:grpSp>
      <p:sp>
        <p:nvSpPr>
          <p:cNvPr id="11" name="Freeform 11"/>
          <p:cNvSpPr/>
          <p:nvPr/>
        </p:nvSpPr>
        <p:spPr>
          <a:xfrm>
            <a:off x="151596" y="7439892"/>
            <a:ext cx="11006942" cy="976672"/>
          </a:xfrm>
          <a:custGeom>
            <a:avLst/>
            <a:gdLst/>
            <a:ahLst/>
            <a:cxnLst/>
            <a:rect l="l" t="t" r="r" b="b"/>
            <a:pathLst>
              <a:path w="11006942" h="976672">
                <a:moveTo>
                  <a:pt x="0" y="0"/>
                </a:moveTo>
                <a:lnTo>
                  <a:pt x="11006941" y="0"/>
                </a:lnTo>
                <a:lnTo>
                  <a:pt x="11006941" y="976672"/>
                </a:lnTo>
                <a:lnTo>
                  <a:pt x="0" y="976672"/>
                </a:lnTo>
                <a:lnTo>
                  <a:pt x="0" y="0"/>
                </a:lnTo>
                <a:close/>
              </a:path>
            </a:pathLst>
          </a:custGeom>
          <a:blipFill>
            <a:blip r:embed="rId8"/>
            <a:stretch>
              <a:fillRect/>
            </a:stretch>
          </a:blipFill>
        </p:spPr>
      </p:sp>
      <p:sp>
        <p:nvSpPr>
          <p:cNvPr id="12" name="Freeform 12"/>
          <p:cNvSpPr/>
          <p:nvPr/>
        </p:nvSpPr>
        <p:spPr>
          <a:xfrm>
            <a:off x="12735354" y="7402962"/>
            <a:ext cx="4701200" cy="2832281"/>
          </a:xfrm>
          <a:custGeom>
            <a:avLst/>
            <a:gdLst/>
            <a:ahLst/>
            <a:cxnLst/>
            <a:rect l="l" t="t" r="r" b="b"/>
            <a:pathLst>
              <a:path w="4701200" h="2832281">
                <a:moveTo>
                  <a:pt x="0" y="0"/>
                </a:moveTo>
                <a:lnTo>
                  <a:pt x="4701200" y="0"/>
                </a:lnTo>
                <a:lnTo>
                  <a:pt x="4701200" y="2832280"/>
                </a:lnTo>
                <a:lnTo>
                  <a:pt x="0" y="2832280"/>
                </a:lnTo>
                <a:lnTo>
                  <a:pt x="0" y="0"/>
                </a:lnTo>
                <a:close/>
              </a:path>
            </a:pathLst>
          </a:custGeom>
          <a:blipFill>
            <a:blip r:embed="rId9"/>
            <a:stretch>
              <a:fillRect/>
            </a:stretch>
          </a:blipFill>
        </p:spPr>
      </p:sp>
      <p:sp>
        <p:nvSpPr>
          <p:cNvPr id="13" name="TextBox 13"/>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14" name="TextBox 14"/>
          <p:cNvSpPr txBox="1"/>
          <p:nvPr/>
        </p:nvSpPr>
        <p:spPr>
          <a:xfrm>
            <a:off x="232911" y="962025"/>
            <a:ext cx="16365911" cy="580391"/>
          </a:xfrm>
          <a:prstGeom prst="rect">
            <a:avLst/>
          </a:prstGeom>
        </p:spPr>
        <p:txBody>
          <a:bodyPr lIns="0" tIns="0" rIns="0" bIns="0" rtlCol="0" anchor="t">
            <a:spAutoFit/>
          </a:bodyPr>
          <a:lstStyle/>
          <a:p>
            <a:pPr marL="0" lvl="0" indent="0" algn="l">
              <a:lnSpc>
                <a:spcPts val="4759"/>
              </a:lnSpc>
              <a:spcBef>
                <a:spcPct val="0"/>
              </a:spcBef>
            </a:pPr>
            <a:r>
              <a:rPr lang="en-US" sz="3399">
                <a:solidFill>
                  <a:srgbClr val="2D3880"/>
                </a:solidFill>
                <a:latin typeface="Glacial Indifference"/>
              </a:rPr>
              <a:t>Q11. What is the average number of weekend nights for reservations involving children?</a:t>
            </a:r>
          </a:p>
        </p:txBody>
      </p:sp>
      <p:sp>
        <p:nvSpPr>
          <p:cNvPr id="15" name="TextBox 15"/>
          <p:cNvSpPr txBox="1"/>
          <p:nvPr/>
        </p:nvSpPr>
        <p:spPr>
          <a:xfrm>
            <a:off x="177687" y="6771772"/>
            <a:ext cx="17873683" cy="497840"/>
          </a:xfrm>
          <a:prstGeom prst="rect">
            <a:avLst/>
          </a:prstGeom>
        </p:spPr>
        <p:txBody>
          <a:bodyPr lIns="0" tIns="0" rIns="0" bIns="0" rtlCol="0" anchor="t">
            <a:spAutoFit/>
          </a:bodyPr>
          <a:lstStyle/>
          <a:p>
            <a:pPr marL="0" lvl="0" indent="0" algn="l">
              <a:lnSpc>
                <a:spcPts val="4059"/>
              </a:lnSpc>
              <a:spcBef>
                <a:spcPct val="0"/>
              </a:spcBef>
            </a:pPr>
            <a:r>
              <a:rPr lang="en-US" sz="2899">
                <a:solidFill>
                  <a:srgbClr val="2D3880"/>
                </a:solidFill>
                <a:latin typeface="Glacial Indifference"/>
              </a:rPr>
              <a:t>Q13. What is the average number of nights (both weekend and weekday) spent by guests for each room type?</a:t>
            </a:r>
          </a:p>
        </p:txBody>
      </p:sp>
      <p:grpSp>
        <p:nvGrpSpPr>
          <p:cNvPr id="16" name="Group 16"/>
          <p:cNvGrpSpPr/>
          <p:nvPr/>
        </p:nvGrpSpPr>
        <p:grpSpPr>
          <a:xfrm>
            <a:off x="10018395" y="7786688"/>
            <a:ext cx="1968817" cy="797243"/>
            <a:chOff x="0" y="0"/>
            <a:chExt cx="2625090" cy="1062990"/>
          </a:xfrm>
        </p:grpSpPr>
        <p:sp>
          <p:nvSpPr>
            <p:cNvPr id="17" name="Freeform 17"/>
            <p:cNvSpPr/>
            <p:nvPr/>
          </p:nvSpPr>
          <p:spPr>
            <a:xfrm>
              <a:off x="33020" y="50800"/>
              <a:ext cx="2583180" cy="970280"/>
            </a:xfrm>
            <a:custGeom>
              <a:avLst/>
              <a:gdLst/>
              <a:ahLst/>
              <a:cxnLst/>
              <a:rect l="l" t="t" r="r" b="b"/>
              <a:pathLst>
                <a:path w="2583180" h="970280">
                  <a:moveTo>
                    <a:pt x="287020" y="0"/>
                  </a:moveTo>
                  <a:cubicBezTo>
                    <a:pt x="830580" y="351790"/>
                    <a:pt x="1059180" y="417830"/>
                    <a:pt x="1205230" y="455930"/>
                  </a:cubicBezTo>
                  <a:cubicBezTo>
                    <a:pt x="1303020" y="482600"/>
                    <a:pt x="1371600" y="494030"/>
                    <a:pt x="1454150" y="501650"/>
                  </a:cubicBezTo>
                  <a:cubicBezTo>
                    <a:pt x="1534160" y="509270"/>
                    <a:pt x="1611630" y="508000"/>
                    <a:pt x="1692910" y="504190"/>
                  </a:cubicBezTo>
                  <a:cubicBezTo>
                    <a:pt x="1778000" y="499110"/>
                    <a:pt x="1889760" y="504190"/>
                    <a:pt x="1958340" y="472440"/>
                  </a:cubicBezTo>
                  <a:cubicBezTo>
                    <a:pt x="2012950" y="447040"/>
                    <a:pt x="2021840" y="377190"/>
                    <a:pt x="2084070" y="354330"/>
                  </a:cubicBezTo>
                  <a:cubicBezTo>
                    <a:pt x="2183130" y="314960"/>
                    <a:pt x="2482850" y="298450"/>
                    <a:pt x="2540000" y="363220"/>
                  </a:cubicBezTo>
                  <a:cubicBezTo>
                    <a:pt x="2583180" y="411480"/>
                    <a:pt x="2547620" y="535940"/>
                    <a:pt x="2514600" y="609600"/>
                  </a:cubicBezTo>
                  <a:cubicBezTo>
                    <a:pt x="2481580" y="687070"/>
                    <a:pt x="2409190" y="763270"/>
                    <a:pt x="2336800" y="814070"/>
                  </a:cubicBezTo>
                  <a:cubicBezTo>
                    <a:pt x="2264410" y="864870"/>
                    <a:pt x="2170430" y="889000"/>
                    <a:pt x="2078990" y="913130"/>
                  </a:cubicBezTo>
                  <a:cubicBezTo>
                    <a:pt x="1981200" y="938530"/>
                    <a:pt x="1868170" y="953770"/>
                    <a:pt x="1766570" y="961390"/>
                  </a:cubicBezTo>
                  <a:cubicBezTo>
                    <a:pt x="1671320" y="969010"/>
                    <a:pt x="1595120" y="970280"/>
                    <a:pt x="1485900" y="960120"/>
                  </a:cubicBezTo>
                  <a:cubicBezTo>
                    <a:pt x="1332230" y="944880"/>
                    <a:pt x="1090930" y="899160"/>
                    <a:pt x="932180" y="855980"/>
                  </a:cubicBezTo>
                  <a:cubicBezTo>
                    <a:pt x="808990" y="822960"/>
                    <a:pt x="708660" y="784860"/>
                    <a:pt x="609600" y="742950"/>
                  </a:cubicBezTo>
                  <a:cubicBezTo>
                    <a:pt x="520700" y="704850"/>
                    <a:pt x="452120" y="669290"/>
                    <a:pt x="364490" y="617220"/>
                  </a:cubicBezTo>
                  <a:cubicBezTo>
                    <a:pt x="257810" y="552450"/>
                    <a:pt x="35560" y="474980"/>
                    <a:pt x="17780" y="375920"/>
                  </a:cubicBezTo>
                  <a:cubicBezTo>
                    <a:pt x="0" y="271780"/>
                    <a:pt x="287020" y="0"/>
                    <a:pt x="287020" y="0"/>
                  </a:cubicBezTo>
                </a:path>
              </a:pathLst>
            </a:custGeom>
            <a:solidFill>
              <a:srgbClr val="FFF234">
                <a:alpha val="49804"/>
              </a:srgbClr>
            </a:solidFill>
            <a:ln cap="sq">
              <a:noFill/>
              <a:prstDash val="solid"/>
              <a:miter/>
            </a:ln>
          </p:spPr>
        </p:sp>
      </p:grpSp>
      <p:grpSp>
        <p:nvGrpSpPr>
          <p:cNvPr id="18" name="Group 18"/>
          <p:cNvGrpSpPr/>
          <p:nvPr/>
        </p:nvGrpSpPr>
        <p:grpSpPr>
          <a:xfrm>
            <a:off x="11180445" y="7833360"/>
            <a:ext cx="1471612" cy="1184910"/>
            <a:chOff x="0" y="0"/>
            <a:chExt cx="1962150" cy="1579880"/>
          </a:xfrm>
        </p:grpSpPr>
        <p:sp>
          <p:nvSpPr>
            <p:cNvPr id="19" name="Freeform 19"/>
            <p:cNvSpPr/>
            <p:nvPr/>
          </p:nvSpPr>
          <p:spPr>
            <a:xfrm>
              <a:off x="48260" y="33020"/>
              <a:ext cx="1882140" cy="1503680"/>
            </a:xfrm>
            <a:custGeom>
              <a:avLst/>
              <a:gdLst/>
              <a:ahLst/>
              <a:cxnLst/>
              <a:rect l="l" t="t" r="r" b="b"/>
              <a:pathLst>
                <a:path w="1882140" h="1503680">
                  <a:moveTo>
                    <a:pt x="614680" y="562610"/>
                  </a:moveTo>
                  <a:cubicBezTo>
                    <a:pt x="496570" y="474980"/>
                    <a:pt x="510540" y="683260"/>
                    <a:pt x="562610" y="730250"/>
                  </a:cubicBezTo>
                  <a:cubicBezTo>
                    <a:pt x="613410" y="775970"/>
                    <a:pt x="721360" y="749300"/>
                    <a:pt x="821690" y="746760"/>
                  </a:cubicBezTo>
                  <a:cubicBezTo>
                    <a:pt x="958850" y="742950"/>
                    <a:pt x="1164590" y="684530"/>
                    <a:pt x="1309370" y="692150"/>
                  </a:cubicBezTo>
                  <a:cubicBezTo>
                    <a:pt x="1426210" y="697230"/>
                    <a:pt x="1549400" y="732790"/>
                    <a:pt x="1625600" y="756920"/>
                  </a:cubicBezTo>
                  <a:cubicBezTo>
                    <a:pt x="1670050" y="770890"/>
                    <a:pt x="1700530" y="781050"/>
                    <a:pt x="1729740" y="802640"/>
                  </a:cubicBezTo>
                  <a:cubicBezTo>
                    <a:pt x="1758950" y="824230"/>
                    <a:pt x="1785620" y="853440"/>
                    <a:pt x="1803400" y="883920"/>
                  </a:cubicBezTo>
                  <a:cubicBezTo>
                    <a:pt x="1819910" y="915670"/>
                    <a:pt x="1827530" y="960120"/>
                    <a:pt x="1830070" y="990600"/>
                  </a:cubicBezTo>
                  <a:cubicBezTo>
                    <a:pt x="1831340" y="1010920"/>
                    <a:pt x="1830070" y="1024890"/>
                    <a:pt x="1823720" y="1045210"/>
                  </a:cubicBezTo>
                  <a:cubicBezTo>
                    <a:pt x="1814830" y="1073150"/>
                    <a:pt x="1797050" y="1115060"/>
                    <a:pt x="1772920" y="1141730"/>
                  </a:cubicBezTo>
                  <a:cubicBezTo>
                    <a:pt x="1750060" y="1168400"/>
                    <a:pt x="1710690" y="1192530"/>
                    <a:pt x="1684020" y="1205230"/>
                  </a:cubicBezTo>
                  <a:cubicBezTo>
                    <a:pt x="1663700" y="1214120"/>
                    <a:pt x="1648460" y="1216660"/>
                    <a:pt x="1630680" y="1217930"/>
                  </a:cubicBezTo>
                  <a:cubicBezTo>
                    <a:pt x="1611630" y="1220470"/>
                    <a:pt x="1595120" y="1228090"/>
                    <a:pt x="1574800" y="1219200"/>
                  </a:cubicBezTo>
                  <a:cubicBezTo>
                    <a:pt x="1532890" y="1200150"/>
                    <a:pt x="1473200" y="1107440"/>
                    <a:pt x="1424940" y="1045210"/>
                  </a:cubicBezTo>
                  <a:cubicBezTo>
                    <a:pt x="1374140" y="979170"/>
                    <a:pt x="1309370" y="894080"/>
                    <a:pt x="1281430" y="829310"/>
                  </a:cubicBezTo>
                  <a:cubicBezTo>
                    <a:pt x="1262380" y="783590"/>
                    <a:pt x="1253490" y="744220"/>
                    <a:pt x="1252220" y="704850"/>
                  </a:cubicBezTo>
                  <a:cubicBezTo>
                    <a:pt x="1250950" y="668020"/>
                    <a:pt x="1256030" y="628650"/>
                    <a:pt x="1270000" y="596900"/>
                  </a:cubicBezTo>
                  <a:cubicBezTo>
                    <a:pt x="1283970" y="563880"/>
                    <a:pt x="1308100" y="532130"/>
                    <a:pt x="1336040" y="509270"/>
                  </a:cubicBezTo>
                  <a:cubicBezTo>
                    <a:pt x="1363980" y="486410"/>
                    <a:pt x="1405890" y="469900"/>
                    <a:pt x="1435100" y="462280"/>
                  </a:cubicBezTo>
                  <a:cubicBezTo>
                    <a:pt x="1455420" y="457200"/>
                    <a:pt x="1468120" y="455930"/>
                    <a:pt x="1489710" y="458470"/>
                  </a:cubicBezTo>
                  <a:cubicBezTo>
                    <a:pt x="1518920" y="461010"/>
                    <a:pt x="1564640" y="471170"/>
                    <a:pt x="1595120" y="488950"/>
                  </a:cubicBezTo>
                  <a:cubicBezTo>
                    <a:pt x="1625600" y="506730"/>
                    <a:pt x="1645920" y="524510"/>
                    <a:pt x="1673860" y="565150"/>
                  </a:cubicBezTo>
                  <a:cubicBezTo>
                    <a:pt x="1732280" y="652780"/>
                    <a:pt x="1840230" y="906780"/>
                    <a:pt x="1863090" y="1043940"/>
                  </a:cubicBezTo>
                  <a:cubicBezTo>
                    <a:pt x="1878330" y="1140460"/>
                    <a:pt x="1882140" y="1224280"/>
                    <a:pt x="1849120" y="1299210"/>
                  </a:cubicBezTo>
                  <a:cubicBezTo>
                    <a:pt x="1816100" y="1376680"/>
                    <a:pt x="1718310" y="1503680"/>
                    <a:pt x="1658620" y="1496060"/>
                  </a:cubicBezTo>
                  <a:cubicBezTo>
                    <a:pt x="1581150" y="1484630"/>
                    <a:pt x="1465580" y="1088390"/>
                    <a:pt x="1447800" y="1089660"/>
                  </a:cubicBezTo>
                  <a:cubicBezTo>
                    <a:pt x="1443990" y="1089660"/>
                    <a:pt x="1443990" y="1103630"/>
                    <a:pt x="1442720" y="1103630"/>
                  </a:cubicBezTo>
                  <a:cubicBezTo>
                    <a:pt x="1441450" y="1103630"/>
                    <a:pt x="1450340" y="944880"/>
                    <a:pt x="1479550" y="871220"/>
                  </a:cubicBezTo>
                  <a:cubicBezTo>
                    <a:pt x="1511300" y="793750"/>
                    <a:pt x="1607820" y="645160"/>
                    <a:pt x="1633220" y="654050"/>
                  </a:cubicBezTo>
                  <a:cubicBezTo>
                    <a:pt x="1662430" y="664210"/>
                    <a:pt x="1658620" y="1026160"/>
                    <a:pt x="1605280" y="1052830"/>
                  </a:cubicBezTo>
                  <a:cubicBezTo>
                    <a:pt x="1560830" y="1074420"/>
                    <a:pt x="1441450" y="960120"/>
                    <a:pt x="1381760" y="900430"/>
                  </a:cubicBezTo>
                  <a:cubicBezTo>
                    <a:pt x="1325880" y="843280"/>
                    <a:pt x="1264920" y="762000"/>
                    <a:pt x="1252220" y="704850"/>
                  </a:cubicBezTo>
                  <a:cubicBezTo>
                    <a:pt x="1243330" y="665480"/>
                    <a:pt x="1256030" y="628650"/>
                    <a:pt x="1270000" y="596900"/>
                  </a:cubicBezTo>
                  <a:cubicBezTo>
                    <a:pt x="1283970" y="563880"/>
                    <a:pt x="1314450" y="529590"/>
                    <a:pt x="1336040" y="509270"/>
                  </a:cubicBezTo>
                  <a:cubicBezTo>
                    <a:pt x="1351280" y="495300"/>
                    <a:pt x="1362710" y="487680"/>
                    <a:pt x="1383030" y="480060"/>
                  </a:cubicBezTo>
                  <a:cubicBezTo>
                    <a:pt x="1409700" y="468630"/>
                    <a:pt x="1454150" y="457200"/>
                    <a:pt x="1489710" y="458470"/>
                  </a:cubicBezTo>
                  <a:cubicBezTo>
                    <a:pt x="1525270" y="459740"/>
                    <a:pt x="1564640" y="471170"/>
                    <a:pt x="1595120" y="488950"/>
                  </a:cubicBezTo>
                  <a:cubicBezTo>
                    <a:pt x="1625600" y="506730"/>
                    <a:pt x="1654810" y="534670"/>
                    <a:pt x="1673860" y="565150"/>
                  </a:cubicBezTo>
                  <a:cubicBezTo>
                    <a:pt x="1692910" y="594360"/>
                    <a:pt x="1714500" y="636270"/>
                    <a:pt x="1708150" y="668020"/>
                  </a:cubicBezTo>
                  <a:cubicBezTo>
                    <a:pt x="1701800" y="703580"/>
                    <a:pt x="1621790" y="748030"/>
                    <a:pt x="1626870" y="764540"/>
                  </a:cubicBezTo>
                  <a:cubicBezTo>
                    <a:pt x="1630680" y="775970"/>
                    <a:pt x="1661160" y="768350"/>
                    <a:pt x="1680210" y="777240"/>
                  </a:cubicBezTo>
                  <a:cubicBezTo>
                    <a:pt x="1708150" y="789940"/>
                    <a:pt x="1747520" y="812800"/>
                    <a:pt x="1771650" y="839470"/>
                  </a:cubicBezTo>
                  <a:cubicBezTo>
                    <a:pt x="1794510" y="864870"/>
                    <a:pt x="1813560" y="901700"/>
                    <a:pt x="1822450" y="935990"/>
                  </a:cubicBezTo>
                  <a:cubicBezTo>
                    <a:pt x="1831340" y="970280"/>
                    <a:pt x="1831340" y="1010920"/>
                    <a:pt x="1823720" y="1045210"/>
                  </a:cubicBezTo>
                  <a:cubicBezTo>
                    <a:pt x="1814830" y="1079500"/>
                    <a:pt x="1791970" y="1118870"/>
                    <a:pt x="1772920" y="1141730"/>
                  </a:cubicBezTo>
                  <a:cubicBezTo>
                    <a:pt x="1760220" y="1158240"/>
                    <a:pt x="1750060" y="1168400"/>
                    <a:pt x="1732280" y="1178560"/>
                  </a:cubicBezTo>
                  <a:cubicBezTo>
                    <a:pt x="1706880" y="1195070"/>
                    <a:pt x="1659890" y="1212850"/>
                    <a:pt x="1630680" y="1217930"/>
                  </a:cubicBezTo>
                  <a:cubicBezTo>
                    <a:pt x="1609090" y="1221740"/>
                    <a:pt x="1596390" y="1223010"/>
                    <a:pt x="1574800" y="1219200"/>
                  </a:cubicBezTo>
                  <a:cubicBezTo>
                    <a:pt x="1541780" y="1211580"/>
                    <a:pt x="1501140" y="1179830"/>
                    <a:pt x="1451610" y="1167130"/>
                  </a:cubicBezTo>
                  <a:cubicBezTo>
                    <a:pt x="1385570" y="1151890"/>
                    <a:pt x="1291590" y="1145540"/>
                    <a:pt x="1210310" y="1150620"/>
                  </a:cubicBezTo>
                  <a:cubicBezTo>
                    <a:pt x="1125220" y="1155700"/>
                    <a:pt x="1040130" y="1196340"/>
                    <a:pt x="949960" y="1203960"/>
                  </a:cubicBezTo>
                  <a:cubicBezTo>
                    <a:pt x="855980" y="1212850"/>
                    <a:pt x="750570" y="1206500"/>
                    <a:pt x="657860" y="1196340"/>
                  </a:cubicBezTo>
                  <a:cubicBezTo>
                    <a:pt x="572770" y="1188720"/>
                    <a:pt x="490220" y="1188720"/>
                    <a:pt x="414020" y="1153160"/>
                  </a:cubicBezTo>
                  <a:cubicBezTo>
                    <a:pt x="327660" y="1112520"/>
                    <a:pt x="236220" y="1026160"/>
                    <a:pt x="172720" y="951230"/>
                  </a:cubicBezTo>
                  <a:cubicBezTo>
                    <a:pt x="114300" y="885190"/>
                    <a:pt x="68580" y="810260"/>
                    <a:pt x="39370" y="732790"/>
                  </a:cubicBezTo>
                  <a:cubicBezTo>
                    <a:pt x="12700" y="657860"/>
                    <a:pt x="0" y="576580"/>
                    <a:pt x="2540" y="497840"/>
                  </a:cubicBezTo>
                  <a:cubicBezTo>
                    <a:pt x="5080" y="415290"/>
                    <a:pt x="17780" y="322580"/>
                    <a:pt x="55880" y="248920"/>
                  </a:cubicBezTo>
                  <a:cubicBezTo>
                    <a:pt x="95250" y="170180"/>
                    <a:pt x="162560" y="81280"/>
                    <a:pt x="243840" y="41910"/>
                  </a:cubicBezTo>
                  <a:cubicBezTo>
                    <a:pt x="331470" y="0"/>
                    <a:pt x="467360" y="0"/>
                    <a:pt x="568960" y="17780"/>
                  </a:cubicBezTo>
                  <a:cubicBezTo>
                    <a:pt x="664210" y="34290"/>
                    <a:pt x="770890" y="93980"/>
                    <a:pt x="836930" y="138430"/>
                  </a:cubicBezTo>
                  <a:cubicBezTo>
                    <a:pt x="882650" y="168910"/>
                    <a:pt x="939800" y="193040"/>
                    <a:pt x="941070" y="236220"/>
                  </a:cubicBezTo>
                  <a:cubicBezTo>
                    <a:pt x="942340" y="312420"/>
                    <a:pt x="614680" y="562610"/>
                    <a:pt x="614680" y="562610"/>
                  </a:cubicBezTo>
                </a:path>
              </a:pathLst>
            </a:custGeom>
            <a:solidFill>
              <a:srgbClr val="FFF234">
                <a:alpha val="49804"/>
              </a:srgbClr>
            </a:solidFill>
            <a:ln cap="sq">
              <a:noFill/>
              <a:prstDash val="solid"/>
              <a:miter/>
            </a:ln>
          </p:spPr>
        </p:sp>
      </p:gr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86379" y="895350"/>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Contents</a:t>
            </a:r>
          </a:p>
        </p:txBody>
      </p:sp>
      <p:grpSp>
        <p:nvGrpSpPr>
          <p:cNvPr id="5" name="Group 5"/>
          <p:cNvGrpSpPr/>
          <p:nvPr/>
        </p:nvGrpSpPr>
        <p:grpSpPr>
          <a:xfrm>
            <a:off x="2786379" y="3029301"/>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01</a:t>
              </a:r>
            </a:p>
          </p:txBody>
        </p:sp>
      </p:grpSp>
      <p:grpSp>
        <p:nvGrpSpPr>
          <p:cNvPr id="8" name="Group 8"/>
          <p:cNvGrpSpPr/>
          <p:nvPr/>
        </p:nvGrpSpPr>
        <p:grpSpPr>
          <a:xfrm>
            <a:off x="2786379" y="4157838"/>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02</a:t>
              </a:r>
            </a:p>
          </p:txBody>
        </p:sp>
      </p:grpSp>
      <p:grpSp>
        <p:nvGrpSpPr>
          <p:cNvPr id="11" name="Group 11"/>
          <p:cNvGrpSpPr/>
          <p:nvPr/>
        </p:nvGrpSpPr>
        <p:grpSpPr>
          <a:xfrm>
            <a:off x="2786379" y="5286375"/>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03</a:t>
              </a:r>
            </a:p>
          </p:txBody>
        </p:sp>
      </p:grpSp>
      <p:grpSp>
        <p:nvGrpSpPr>
          <p:cNvPr id="14" name="Group 14"/>
          <p:cNvGrpSpPr/>
          <p:nvPr/>
        </p:nvGrpSpPr>
        <p:grpSpPr>
          <a:xfrm>
            <a:off x="2786379" y="6414912"/>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04</a:t>
              </a:r>
            </a:p>
          </p:txBody>
        </p:sp>
      </p:grpSp>
      <p:grpSp>
        <p:nvGrpSpPr>
          <p:cNvPr id="17" name="Group 17"/>
          <p:cNvGrpSpPr/>
          <p:nvPr/>
        </p:nvGrpSpPr>
        <p:grpSpPr>
          <a:xfrm>
            <a:off x="9494202" y="3029301"/>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05</a:t>
              </a:r>
            </a:p>
          </p:txBody>
        </p:sp>
      </p:grpSp>
      <p:grpSp>
        <p:nvGrpSpPr>
          <p:cNvPr id="20" name="Group 20"/>
          <p:cNvGrpSpPr/>
          <p:nvPr/>
        </p:nvGrpSpPr>
        <p:grpSpPr>
          <a:xfrm>
            <a:off x="9494202" y="4157838"/>
            <a:ext cx="842787" cy="84278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06</a:t>
              </a:r>
            </a:p>
          </p:txBody>
        </p:sp>
      </p:grpSp>
      <p:grpSp>
        <p:nvGrpSpPr>
          <p:cNvPr id="23" name="Group 23"/>
          <p:cNvGrpSpPr/>
          <p:nvPr/>
        </p:nvGrpSpPr>
        <p:grpSpPr>
          <a:xfrm>
            <a:off x="9494202" y="5286375"/>
            <a:ext cx="842787" cy="84278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07</a:t>
              </a:r>
            </a:p>
          </p:txBody>
        </p:sp>
      </p:grpSp>
      <p:grpSp>
        <p:nvGrpSpPr>
          <p:cNvPr id="26" name="Group 26"/>
          <p:cNvGrpSpPr/>
          <p:nvPr/>
        </p:nvGrpSpPr>
        <p:grpSpPr>
          <a:xfrm>
            <a:off x="9494202" y="6414912"/>
            <a:ext cx="842787" cy="84278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rPr>
                <a:t>08</a:t>
              </a:r>
            </a:p>
          </p:txBody>
        </p:sp>
      </p:grpSp>
      <p:sp>
        <p:nvSpPr>
          <p:cNvPr id="29" name="TextBox 29"/>
          <p:cNvSpPr txBox="1"/>
          <p:nvPr/>
        </p:nvSpPr>
        <p:spPr>
          <a:xfrm>
            <a:off x="3837582"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Introduction &amp; Overview</a:t>
            </a:r>
          </a:p>
        </p:txBody>
      </p:sp>
      <p:sp>
        <p:nvSpPr>
          <p:cNvPr id="30" name="TextBox 30"/>
          <p:cNvSpPr txBox="1"/>
          <p:nvPr/>
        </p:nvSpPr>
        <p:spPr>
          <a:xfrm>
            <a:off x="3837582"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Problem Statement</a:t>
            </a:r>
          </a:p>
        </p:txBody>
      </p:sp>
      <p:sp>
        <p:nvSpPr>
          <p:cNvPr id="31" name="TextBox 31"/>
          <p:cNvSpPr txBox="1"/>
          <p:nvPr/>
        </p:nvSpPr>
        <p:spPr>
          <a:xfrm>
            <a:off x="3837582" y="541743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Dataset</a:t>
            </a:r>
          </a:p>
        </p:txBody>
      </p:sp>
      <p:sp>
        <p:nvSpPr>
          <p:cNvPr id="32" name="TextBox 32"/>
          <p:cNvSpPr txBox="1"/>
          <p:nvPr/>
        </p:nvSpPr>
        <p:spPr>
          <a:xfrm>
            <a:off x="3837582" y="654138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Discussion &amp; Codes</a:t>
            </a:r>
          </a:p>
        </p:txBody>
      </p:sp>
      <p:sp>
        <p:nvSpPr>
          <p:cNvPr id="33" name="TextBox 33"/>
          <p:cNvSpPr txBox="1"/>
          <p:nvPr/>
        </p:nvSpPr>
        <p:spPr>
          <a:xfrm>
            <a:off x="10546539" y="3153197"/>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Insights</a:t>
            </a:r>
          </a:p>
        </p:txBody>
      </p:sp>
      <p:sp>
        <p:nvSpPr>
          <p:cNvPr id="34" name="TextBox 34"/>
          <p:cNvSpPr txBox="1"/>
          <p:nvPr/>
        </p:nvSpPr>
        <p:spPr>
          <a:xfrm>
            <a:off x="10545406" y="4293482"/>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Qualitative Analysis</a:t>
            </a:r>
          </a:p>
        </p:txBody>
      </p:sp>
      <p:sp>
        <p:nvSpPr>
          <p:cNvPr id="35" name="TextBox 35"/>
          <p:cNvSpPr txBox="1"/>
          <p:nvPr/>
        </p:nvSpPr>
        <p:spPr>
          <a:xfrm>
            <a:off x="10545406" y="5422019"/>
            <a:ext cx="5892491"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Suggestions &amp; Market outcomes</a:t>
            </a:r>
          </a:p>
        </p:txBody>
      </p:sp>
      <p:sp>
        <p:nvSpPr>
          <p:cNvPr id="36" name="TextBox 36"/>
          <p:cNvSpPr txBox="1"/>
          <p:nvPr/>
        </p:nvSpPr>
        <p:spPr>
          <a:xfrm>
            <a:off x="10545406" y="6538808"/>
            <a:ext cx="4956216"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rPr>
              <a:t>Conclusions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505432" y="-1114346"/>
            <a:ext cx="5372897" cy="2276154"/>
          </a:xfrm>
          <a:custGeom>
            <a:avLst/>
            <a:gdLst/>
            <a:ahLst/>
            <a:cxnLst/>
            <a:rect l="l" t="t" r="r" b="b"/>
            <a:pathLst>
              <a:path w="5372897" h="2276154">
                <a:moveTo>
                  <a:pt x="0" y="2276154"/>
                </a:moveTo>
                <a:lnTo>
                  <a:pt x="5372897" y="2276154"/>
                </a:lnTo>
                <a:lnTo>
                  <a:pt x="5372897" y="0"/>
                </a:lnTo>
                <a:lnTo>
                  <a:pt x="0" y="0"/>
                </a:lnTo>
                <a:lnTo>
                  <a:pt x="0"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3420535" y="-1428429"/>
            <a:ext cx="5372897" cy="2276154"/>
          </a:xfrm>
          <a:custGeom>
            <a:avLst/>
            <a:gdLst/>
            <a:ahLst/>
            <a:cxnLst/>
            <a:rect l="l" t="t" r="r" b="b"/>
            <a:pathLst>
              <a:path w="5372897" h="2276154">
                <a:moveTo>
                  <a:pt x="5372897" y="2276154"/>
                </a:moveTo>
                <a:lnTo>
                  <a:pt x="0" y="2276154"/>
                </a:lnTo>
                <a:lnTo>
                  <a:pt x="0" y="0"/>
                </a:lnTo>
                <a:lnTo>
                  <a:pt x="5372897" y="0"/>
                </a:lnTo>
                <a:lnTo>
                  <a:pt x="5372897" y="2276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7687" y="1987457"/>
            <a:ext cx="8849288" cy="4736689"/>
          </a:xfrm>
          <a:custGeom>
            <a:avLst/>
            <a:gdLst/>
            <a:ahLst/>
            <a:cxnLst/>
            <a:rect l="l" t="t" r="r" b="b"/>
            <a:pathLst>
              <a:path w="8849288" h="4736689">
                <a:moveTo>
                  <a:pt x="0" y="0"/>
                </a:moveTo>
                <a:lnTo>
                  <a:pt x="8849287" y="0"/>
                </a:lnTo>
                <a:lnTo>
                  <a:pt x="8849287" y="4736690"/>
                </a:lnTo>
                <a:lnTo>
                  <a:pt x="0" y="4736690"/>
                </a:lnTo>
                <a:lnTo>
                  <a:pt x="0" y="0"/>
                </a:lnTo>
                <a:close/>
              </a:path>
            </a:pathLst>
          </a:custGeom>
          <a:blipFill>
            <a:blip r:embed="rId4"/>
            <a:stretch>
              <a:fillRect/>
            </a:stretch>
          </a:blipFill>
        </p:spPr>
      </p:sp>
      <p:sp>
        <p:nvSpPr>
          <p:cNvPr id="5" name="Freeform 5"/>
          <p:cNvSpPr/>
          <p:nvPr/>
        </p:nvSpPr>
        <p:spPr>
          <a:xfrm>
            <a:off x="8876447" y="1771160"/>
            <a:ext cx="9174923" cy="2208778"/>
          </a:xfrm>
          <a:custGeom>
            <a:avLst/>
            <a:gdLst/>
            <a:ahLst/>
            <a:cxnLst/>
            <a:rect l="l" t="t" r="r" b="b"/>
            <a:pathLst>
              <a:path w="9174923" h="2208778">
                <a:moveTo>
                  <a:pt x="0" y="0"/>
                </a:moveTo>
                <a:lnTo>
                  <a:pt x="9174923" y="0"/>
                </a:lnTo>
                <a:lnTo>
                  <a:pt x="9174923" y="2208778"/>
                </a:lnTo>
                <a:lnTo>
                  <a:pt x="0" y="2208778"/>
                </a:lnTo>
                <a:lnTo>
                  <a:pt x="0" y="0"/>
                </a:lnTo>
                <a:close/>
              </a:path>
            </a:pathLst>
          </a:custGeom>
          <a:blipFill>
            <a:blip r:embed="rId5"/>
            <a:stretch>
              <a:fillRect/>
            </a:stretch>
          </a:blipFill>
        </p:spPr>
      </p:sp>
      <p:sp>
        <p:nvSpPr>
          <p:cNvPr id="6" name="Freeform 6"/>
          <p:cNvSpPr/>
          <p:nvPr/>
        </p:nvSpPr>
        <p:spPr>
          <a:xfrm>
            <a:off x="232911" y="7374387"/>
            <a:ext cx="10284231" cy="2036877"/>
          </a:xfrm>
          <a:custGeom>
            <a:avLst/>
            <a:gdLst/>
            <a:ahLst/>
            <a:cxnLst/>
            <a:rect l="l" t="t" r="r" b="b"/>
            <a:pathLst>
              <a:path w="10284231" h="2036877">
                <a:moveTo>
                  <a:pt x="0" y="0"/>
                </a:moveTo>
                <a:lnTo>
                  <a:pt x="10284231" y="0"/>
                </a:lnTo>
                <a:lnTo>
                  <a:pt x="10284231" y="2036877"/>
                </a:lnTo>
                <a:lnTo>
                  <a:pt x="0" y="2036877"/>
                </a:lnTo>
                <a:lnTo>
                  <a:pt x="0" y="0"/>
                </a:lnTo>
                <a:close/>
              </a:path>
            </a:pathLst>
          </a:custGeom>
          <a:blipFill>
            <a:blip r:embed="rId6"/>
            <a:stretch>
              <a:fillRect/>
            </a:stretch>
          </a:blipFill>
        </p:spPr>
      </p:sp>
      <p:sp>
        <p:nvSpPr>
          <p:cNvPr id="7" name="Freeform 7"/>
          <p:cNvSpPr/>
          <p:nvPr/>
        </p:nvSpPr>
        <p:spPr>
          <a:xfrm>
            <a:off x="8876447" y="8193537"/>
            <a:ext cx="9230503" cy="1970926"/>
          </a:xfrm>
          <a:custGeom>
            <a:avLst/>
            <a:gdLst/>
            <a:ahLst/>
            <a:cxnLst/>
            <a:rect l="l" t="t" r="r" b="b"/>
            <a:pathLst>
              <a:path w="9230503" h="1970926">
                <a:moveTo>
                  <a:pt x="0" y="0"/>
                </a:moveTo>
                <a:lnTo>
                  <a:pt x="9230503" y="0"/>
                </a:lnTo>
                <a:lnTo>
                  <a:pt x="9230503" y="1970926"/>
                </a:lnTo>
                <a:lnTo>
                  <a:pt x="0" y="1970926"/>
                </a:lnTo>
                <a:lnTo>
                  <a:pt x="0" y="0"/>
                </a:lnTo>
                <a:close/>
              </a:path>
            </a:pathLst>
          </a:custGeom>
          <a:blipFill>
            <a:blip r:embed="rId7"/>
            <a:stretch>
              <a:fillRect/>
            </a:stretch>
          </a:blipFill>
        </p:spPr>
      </p:sp>
      <p:sp>
        <p:nvSpPr>
          <p:cNvPr id="8" name="TextBox 8"/>
          <p:cNvSpPr txBox="1"/>
          <p:nvPr/>
        </p:nvSpPr>
        <p:spPr>
          <a:xfrm>
            <a:off x="3648487" y="-198120"/>
            <a:ext cx="10196150"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ANSWERS &amp; CODE</a:t>
            </a:r>
          </a:p>
        </p:txBody>
      </p:sp>
      <p:sp>
        <p:nvSpPr>
          <p:cNvPr id="9" name="TextBox 9"/>
          <p:cNvSpPr txBox="1"/>
          <p:nvPr/>
        </p:nvSpPr>
        <p:spPr>
          <a:xfrm>
            <a:off x="232911" y="866775"/>
            <a:ext cx="17588126" cy="1012190"/>
          </a:xfrm>
          <a:prstGeom prst="rect">
            <a:avLst/>
          </a:prstGeom>
        </p:spPr>
        <p:txBody>
          <a:bodyPr lIns="0" tIns="0" rIns="0" bIns="0" rtlCol="0" anchor="t">
            <a:spAutoFit/>
          </a:bodyPr>
          <a:lstStyle/>
          <a:p>
            <a:pPr algn="l">
              <a:lnSpc>
                <a:spcPts val="4059"/>
              </a:lnSpc>
            </a:pPr>
            <a:r>
              <a:rPr lang="en-US" sz="2899">
                <a:solidFill>
                  <a:srgbClr val="2D3880"/>
                </a:solidFill>
                <a:latin typeface="Glacial Indifference"/>
              </a:rPr>
              <a:t>Q14. For reservations involving children, what is the most common room type, and what is the average</a:t>
            </a:r>
          </a:p>
          <a:p>
            <a:pPr marL="0" lvl="0" indent="0" algn="l">
              <a:lnSpc>
                <a:spcPts val="4059"/>
              </a:lnSpc>
              <a:spcBef>
                <a:spcPct val="0"/>
              </a:spcBef>
            </a:pPr>
            <a:r>
              <a:rPr lang="en-US" sz="2899">
                <a:solidFill>
                  <a:srgbClr val="2D3880"/>
                </a:solidFill>
                <a:latin typeface="Glacial Indifference"/>
              </a:rPr>
              <a:t>price for that room type?</a:t>
            </a:r>
          </a:p>
        </p:txBody>
      </p:sp>
      <p:sp>
        <p:nvSpPr>
          <p:cNvPr id="10" name="TextBox 10"/>
          <p:cNvSpPr txBox="1"/>
          <p:nvPr/>
        </p:nvSpPr>
        <p:spPr>
          <a:xfrm>
            <a:off x="177687" y="6771772"/>
            <a:ext cx="17873683" cy="497840"/>
          </a:xfrm>
          <a:prstGeom prst="rect">
            <a:avLst/>
          </a:prstGeom>
        </p:spPr>
        <p:txBody>
          <a:bodyPr lIns="0" tIns="0" rIns="0" bIns="0" rtlCol="0" anchor="t">
            <a:spAutoFit/>
          </a:bodyPr>
          <a:lstStyle/>
          <a:p>
            <a:pPr marL="0" lvl="0" indent="0" algn="l">
              <a:lnSpc>
                <a:spcPts val="4059"/>
              </a:lnSpc>
              <a:spcBef>
                <a:spcPct val="0"/>
              </a:spcBef>
            </a:pPr>
            <a:r>
              <a:rPr lang="en-US" sz="2899">
                <a:solidFill>
                  <a:srgbClr val="2D3880"/>
                </a:solidFill>
                <a:latin typeface="Glacial Indifference"/>
              </a:rPr>
              <a:t>Q15. Find the market segment type that generates the highest average price per room.</a:t>
            </a:r>
          </a:p>
        </p:txBody>
      </p:sp>
      <p:grpSp>
        <p:nvGrpSpPr>
          <p:cNvPr id="11" name="Group 11"/>
          <p:cNvGrpSpPr/>
          <p:nvPr/>
        </p:nvGrpSpPr>
        <p:grpSpPr>
          <a:xfrm>
            <a:off x="9017318" y="3974783"/>
            <a:ext cx="1952625" cy="1737360"/>
            <a:chOff x="0" y="0"/>
            <a:chExt cx="2603500" cy="2316480"/>
          </a:xfrm>
        </p:grpSpPr>
        <p:sp>
          <p:nvSpPr>
            <p:cNvPr id="12" name="Freeform 12"/>
            <p:cNvSpPr/>
            <p:nvPr/>
          </p:nvSpPr>
          <p:spPr>
            <a:xfrm>
              <a:off x="48260" y="39370"/>
              <a:ext cx="2508250" cy="2228850"/>
            </a:xfrm>
            <a:custGeom>
              <a:avLst/>
              <a:gdLst/>
              <a:ahLst/>
              <a:cxnLst/>
              <a:rect l="l" t="t" r="r" b="b"/>
              <a:pathLst>
                <a:path w="2508250" h="2228850">
                  <a:moveTo>
                    <a:pt x="2540" y="2125980"/>
                  </a:moveTo>
                  <a:cubicBezTo>
                    <a:pt x="100330" y="1931670"/>
                    <a:pt x="124460" y="1903730"/>
                    <a:pt x="167640" y="1863090"/>
                  </a:cubicBezTo>
                  <a:cubicBezTo>
                    <a:pt x="236220" y="1798320"/>
                    <a:pt x="379730" y="1680210"/>
                    <a:pt x="458470" y="1639570"/>
                  </a:cubicBezTo>
                  <a:cubicBezTo>
                    <a:pt x="505460" y="1616710"/>
                    <a:pt x="535940" y="1620520"/>
                    <a:pt x="579120" y="1604010"/>
                  </a:cubicBezTo>
                  <a:cubicBezTo>
                    <a:pt x="635000" y="1582420"/>
                    <a:pt x="703580" y="1532890"/>
                    <a:pt x="763270" y="1515110"/>
                  </a:cubicBezTo>
                  <a:cubicBezTo>
                    <a:pt x="815340" y="1498600"/>
                    <a:pt x="863600" y="1496060"/>
                    <a:pt x="916940" y="1492250"/>
                  </a:cubicBezTo>
                  <a:cubicBezTo>
                    <a:pt x="977900" y="1488440"/>
                    <a:pt x="1035050" y="1487170"/>
                    <a:pt x="1109980" y="1494790"/>
                  </a:cubicBezTo>
                  <a:cubicBezTo>
                    <a:pt x="1215390" y="1507490"/>
                    <a:pt x="1385570" y="1539240"/>
                    <a:pt x="1485900" y="1574800"/>
                  </a:cubicBezTo>
                  <a:cubicBezTo>
                    <a:pt x="1557020" y="1598930"/>
                    <a:pt x="1609090" y="1621790"/>
                    <a:pt x="1661160" y="1663700"/>
                  </a:cubicBezTo>
                  <a:cubicBezTo>
                    <a:pt x="1715770" y="1708150"/>
                    <a:pt x="1789430" y="1783080"/>
                    <a:pt x="1803400" y="1837690"/>
                  </a:cubicBezTo>
                  <a:cubicBezTo>
                    <a:pt x="1813560" y="1877060"/>
                    <a:pt x="1797050" y="1918970"/>
                    <a:pt x="1783080" y="1949450"/>
                  </a:cubicBezTo>
                  <a:cubicBezTo>
                    <a:pt x="1769110" y="1974850"/>
                    <a:pt x="1753870" y="1996440"/>
                    <a:pt x="1727200" y="2009140"/>
                  </a:cubicBezTo>
                  <a:cubicBezTo>
                    <a:pt x="1686560" y="2026920"/>
                    <a:pt x="1595120" y="2025650"/>
                    <a:pt x="1548130" y="2012950"/>
                  </a:cubicBezTo>
                  <a:cubicBezTo>
                    <a:pt x="1515110" y="2004060"/>
                    <a:pt x="1492250" y="1990090"/>
                    <a:pt x="1468120" y="1962150"/>
                  </a:cubicBezTo>
                  <a:cubicBezTo>
                    <a:pt x="1433830" y="1921510"/>
                    <a:pt x="1402080" y="1831340"/>
                    <a:pt x="1385570" y="1774190"/>
                  </a:cubicBezTo>
                  <a:cubicBezTo>
                    <a:pt x="1371600" y="1728470"/>
                    <a:pt x="1367790" y="1686560"/>
                    <a:pt x="1363980" y="1647190"/>
                  </a:cubicBezTo>
                  <a:cubicBezTo>
                    <a:pt x="1360170" y="1611630"/>
                    <a:pt x="1356360" y="1584960"/>
                    <a:pt x="1358900" y="1546860"/>
                  </a:cubicBezTo>
                  <a:cubicBezTo>
                    <a:pt x="1361440" y="1499870"/>
                    <a:pt x="1366520" y="1446530"/>
                    <a:pt x="1388110" y="1385570"/>
                  </a:cubicBezTo>
                  <a:cubicBezTo>
                    <a:pt x="1422400" y="1292860"/>
                    <a:pt x="1516380" y="1121410"/>
                    <a:pt x="1572260" y="1057910"/>
                  </a:cubicBezTo>
                  <a:cubicBezTo>
                    <a:pt x="1600200" y="1024890"/>
                    <a:pt x="1631950" y="1022350"/>
                    <a:pt x="1653540" y="995680"/>
                  </a:cubicBezTo>
                  <a:cubicBezTo>
                    <a:pt x="1677670" y="969010"/>
                    <a:pt x="1682750" y="932180"/>
                    <a:pt x="1709420" y="895350"/>
                  </a:cubicBezTo>
                  <a:cubicBezTo>
                    <a:pt x="1750060" y="839470"/>
                    <a:pt x="1851660" y="760730"/>
                    <a:pt x="1888490" y="704850"/>
                  </a:cubicBezTo>
                  <a:cubicBezTo>
                    <a:pt x="1911350" y="669290"/>
                    <a:pt x="1921510" y="638810"/>
                    <a:pt x="1929130" y="607060"/>
                  </a:cubicBezTo>
                  <a:cubicBezTo>
                    <a:pt x="1936750" y="579120"/>
                    <a:pt x="1926590" y="556260"/>
                    <a:pt x="1935480" y="525780"/>
                  </a:cubicBezTo>
                  <a:cubicBezTo>
                    <a:pt x="1948180" y="477520"/>
                    <a:pt x="2002790" y="419100"/>
                    <a:pt x="2020570" y="355600"/>
                  </a:cubicBezTo>
                  <a:cubicBezTo>
                    <a:pt x="2039620" y="283210"/>
                    <a:pt x="2019300" y="154940"/>
                    <a:pt x="2035810" y="115570"/>
                  </a:cubicBezTo>
                  <a:cubicBezTo>
                    <a:pt x="2042160" y="99060"/>
                    <a:pt x="2049780" y="92710"/>
                    <a:pt x="2061210" y="86360"/>
                  </a:cubicBezTo>
                  <a:cubicBezTo>
                    <a:pt x="2075180" y="77470"/>
                    <a:pt x="2099310" y="71120"/>
                    <a:pt x="2117090" y="73660"/>
                  </a:cubicBezTo>
                  <a:cubicBezTo>
                    <a:pt x="2134870" y="76200"/>
                    <a:pt x="2156460" y="87630"/>
                    <a:pt x="2167890" y="100330"/>
                  </a:cubicBezTo>
                  <a:cubicBezTo>
                    <a:pt x="2179320" y="114300"/>
                    <a:pt x="2192020" y="135890"/>
                    <a:pt x="2186940" y="153670"/>
                  </a:cubicBezTo>
                  <a:cubicBezTo>
                    <a:pt x="2181860" y="181610"/>
                    <a:pt x="2134870" y="214630"/>
                    <a:pt x="2100580" y="238760"/>
                  </a:cubicBezTo>
                  <a:cubicBezTo>
                    <a:pt x="2063750" y="264160"/>
                    <a:pt x="2012950" y="274320"/>
                    <a:pt x="1971040" y="298450"/>
                  </a:cubicBezTo>
                  <a:cubicBezTo>
                    <a:pt x="1926590" y="325120"/>
                    <a:pt x="1875790" y="384810"/>
                    <a:pt x="1840230" y="392430"/>
                  </a:cubicBezTo>
                  <a:cubicBezTo>
                    <a:pt x="1819910" y="396240"/>
                    <a:pt x="1799590" y="388620"/>
                    <a:pt x="1784350" y="381000"/>
                  </a:cubicBezTo>
                  <a:cubicBezTo>
                    <a:pt x="1772920" y="374650"/>
                    <a:pt x="1764030" y="365760"/>
                    <a:pt x="1758950" y="353060"/>
                  </a:cubicBezTo>
                  <a:cubicBezTo>
                    <a:pt x="1751330" y="335280"/>
                    <a:pt x="1748790" y="297180"/>
                    <a:pt x="1755140" y="279400"/>
                  </a:cubicBezTo>
                  <a:cubicBezTo>
                    <a:pt x="1760220" y="265430"/>
                    <a:pt x="1766570" y="260350"/>
                    <a:pt x="1779270" y="248920"/>
                  </a:cubicBezTo>
                  <a:cubicBezTo>
                    <a:pt x="1809750" y="223520"/>
                    <a:pt x="1898650" y="184150"/>
                    <a:pt x="1955800" y="146050"/>
                  </a:cubicBezTo>
                  <a:cubicBezTo>
                    <a:pt x="2016760" y="106680"/>
                    <a:pt x="2081530" y="31750"/>
                    <a:pt x="2134870" y="12700"/>
                  </a:cubicBezTo>
                  <a:cubicBezTo>
                    <a:pt x="2169160" y="1270"/>
                    <a:pt x="2197100" y="0"/>
                    <a:pt x="2231390" y="11430"/>
                  </a:cubicBezTo>
                  <a:cubicBezTo>
                    <a:pt x="2278380" y="26670"/>
                    <a:pt x="2339340" y="83820"/>
                    <a:pt x="2385060" y="128270"/>
                  </a:cubicBezTo>
                  <a:cubicBezTo>
                    <a:pt x="2428240" y="170180"/>
                    <a:pt x="2484120" y="231140"/>
                    <a:pt x="2499360" y="269240"/>
                  </a:cubicBezTo>
                  <a:cubicBezTo>
                    <a:pt x="2506980" y="289560"/>
                    <a:pt x="2508250" y="304800"/>
                    <a:pt x="2501900" y="321310"/>
                  </a:cubicBezTo>
                  <a:cubicBezTo>
                    <a:pt x="2495550" y="341630"/>
                    <a:pt x="2468880" y="369570"/>
                    <a:pt x="2449830" y="378460"/>
                  </a:cubicBezTo>
                  <a:cubicBezTo>
                    <a:pt x="2433320" y="384810"/>
                    <a:pt x="2414270" y="386080"/>
                    <a:pt x="2397760" y="378460"/>
                  </a:cubicBezTo>
                  <a:cubicBezTo>
                    <a:pt x="2377440" y="370840"/>
                    <a:pt x="2349500" y="345440"/>
                    <a:pt x="2343150" y="323850"/>
                  </a:cubicBezTo>
                  <a:cubicBezTo>
                    <a:pt x="2338070" y="300990"/>
                    <a:pt x="2344420" y="265430"/>
                    <a:pt x="2359660" y="247650"/>
                  </a:cubicBezTo>
                  <a:cubicBezTo>
                    <a:pt x="2373630" y="229870"/>
                    <a:pt x="2409190" y="218440"/>
                    <a:pt x="2430780" y="218440"/>
                  </a:cubicBezTo>
                  <a:cubicBezTo>
                    <a:pt x="2448560" y="218440"/>
                    <a:pt x="2466340" y="228600"/>
                    <a:pt x="2479040" y="240030"/>
                  </a:cubicBezTo>
                  <a:cubicBezTo>
                    <a:pt x="2490470" y="251460"/>
                    <a:pt x="2500630" y="270510"/>
                    <a:pt x="2504440" y="285750"/>
                  </a:cubicBezTo>
                  <a:cubicBezTo>
                    <a:pt x="2506980" y="302260"/>
                    <a:pt x="2503170" y="323850"/>
                    <a:pt x="2495550" y="337820"/>
                  </a:cubicBezTo>
                  <a:cubicBezTo>
                    <a:pt x="2487930" y="353060"/>
                    <a:pt x="2472690" y="367030"/>
                    <a:pt x="2458720" y="374650"/>
                  </a:cubicBezTo>
                  <a:cubicBezTo>
                    <a:pt x="2443480" y="382270"/>
                    <a:pt x="2425700" y="386080"/>
                    <a:pt x="2405380" y="381000"/>
                  </a:cubicBezTo>
                  <a:cubicBezTo>
                    <a:pt x="2376170" y="373380"/>
                    <a:pt x="2332990" y="331470"/>
                    <a:pt x="2303780" y="304800"/>
                  </a:cubicBezTo>
                  <a:cubicBezTo>
                    <a:pt x="2279650" y="281940"/>
                    <a:pt x="2265680" y="254000"/>
                    <a:pt x="2242820" y="233680"/>
                  </a:cubicBezTo>
                  <a:cubicBezTo>
                    <a:pt x="2219960" y="213360"/>
                    <a:pt x="2185670" y="180340"/>
                    <a:pt x="2165350" y="185420"/>
                  </a:cubicBezTo>
                  <a:cubicBezTo>
                    <a:pt x="2146300" y="189230"/>
                    <a:pt x="2147570" y="227330"/>
                    <a:pt x="2122170" y="250190"/>
                  </a:cubicBezTo>
                  <a:cubicBezTo>
                    <a:pt x="2071370" y="294640"/>
                    <a:pt x="1903730" y="387350"/>
                    <a:pt x="1840230" y="392430"/>
                  </a:cubicBezTo>
                  <a:cubicBezTo>
                    <a:pt x="1809750" y="394970"/>
                    <a:pt x="1785620" y="383540"/>
                    <a:pt x="1770380" y="368300"/>
                  </a:cubicBezTo>
                  <a:cubicBezTo>
                    <a:pt x="1756410" y="356870"/>
                    <a:pt x="1748790" y="332740"/>
                    <a:pt x="1747520" y="316230"/>
                  </a:cubicBezTo>
                  <a:cubicBezTo>
                    <a:pt x="1746250" y="303530"/>
                    <a:pt x="1747520" y="292100"/>
                    <a:pt x="1755140" y="279400"/>
                  </a:cubicBezTo>
                  <a:cubicBezTo>
                    <a:pt x="1766570" y="256540"/>
                    <a:pt x="1799590" y="229870"/>
                    <a:pt x="1828800" y="205740"/>
                  </a:cubicBezTo>
                  <a:cubicBezTo>
                    <a:pt x="1864360" y="176530"/>
                    <a:pt x="1916430" y="143510"/>
                    <a:pt x="1958340" y="121920"/>
                  </a:cubicBezTo>
                  <a:cubicBezTo>
                    <a:pt x="1992630" y="104140"/>
                    <a:pt x="2052320" y="72390"/>
                    <a:pt x="2061210" y="81280"/>
                  </a:cubicBezTo>
                  <a:cubicBezTo>
                    <a:pt x="2067560" y="88900"/>
                    <a:pt x="2026920" y="152400"/>
                    <a:pt x="2025650" y="152400"/>
                  </a:cubicBezTo>
                  <a:cubicBezTo>
                    <a:pt x="2025650" y="152400"/>
                    <a:pt x="2034540" y="111760"/>
                    <a:pt x="2047240" y="99060"/>
                  </a:cubicBezTo>
                  <a:cubicBezTo>
                    <a:pt x="2058670" y="86360"/>
                    <a:pt x="2081530" y="76200"/>
                    <a:pt x="2098040" y="73660"/>
                  </a:cubicBezTo>
                  <a:cubicBezTo>
                    <a:pt x="2110740" y="71120"/>
                    <a:pt x="2123440" y="72390"/>
                    <a:pt x="2136140" y="78740"/>
                  </a:cubicBezTo>
                  <a:cubicBezTo>
                    <a:pt x="2151380" y="85090"/>
                    <a:pt x="2169160" y="97790"/>
                    <a:pt x="2178050" y="116840"/>
                  </a:cubicBezTo>
                  <a:cubicBezTo>
                    <a:pt x="2192020" y="146050"/>
                    <a:pt x="2185670" y="205740"/>
                    <a:pt x="2185670" y="246380"/>
                  </a:cubicBezTo>
                  <a:cubicBezTo>
                    <a:pt x="2185670" y="281940"/>
                    <a:pt x="2186940" y="311150"/>
                    <a:pt x="2180590" y="346710"/>
                  </a:cubicBezTo>
                  <a:cubicBezTo>
                    <a:pt x="2172970" y="386080"/>
                    <a:pt x="2160270" y="439420"/>
                    <a:pt x="2142490" y="473710"/>
                  </a:cubicBezTo>
                  <a:cubicBezTo>
                    <a:pt x="2128520" y="501650"/>
                    <a:pt x="2103120" y="513080"/>
                    <a:pt x="2090420" y="541020"/>
                  </a:cubicBezTo>
                  <a:cubicBezTo>
                    <a:pt x="2072640" y="580390"/>
                    <a:pt x="2072640" y="650240"/>
                    <a:pt x="2061210" y="690880"/>
                  </a:cubicBezTo>
                  <a:cubicBezTo>
                    <a:pt x="2052320" y="720090"/>
                    <a:pt x="2045970" y="736600"/>
                    <a:pt x="2030730" y="764540"/>
                  </a:cubicBezTo>
                  <a:cubicBezTo>
                    <a:pt x="2006600" y="808990"/>
                    <a:pt x="1963420" y="872490"/>
                    <a:pt x="1920240" y="927100"/>
                  </a:cubicBezTo>
                  <a:cubicBezTo>
                    <a:pt x="1869440" y="989330"/>
                    <a:pt x="1788160" y="1073150"/>
                    <a:pt x="1739900" y="1116330"/>
                  </a:cubicBezTo>
                  <a:cubicBezTo>
                    <a:pt x="1711960" y="1141730"/>
                    <a:pt x="1690370" y="1144270"/>
                    <a:pt x="1667510" y="1172210"/>
                  </a:cubicBezTo>
                  <a:cubicBezTo>
                    <a:pt x="1634490" y="1212850"/>
                    <a:pt x="1605280" y="1309370"/>
                    <a:pt x="1577340" y="1353820"/>
                  </a:cubicBezTo>
                  <a:cubicBezTo>
                    <a:pt x="1559560" y="1380490"/>
                    <a:pt x="1537970" y="1388110"/>
                    <a:pt x="1526540" y="1414780"/>
                  </a:cubicBezTo>
                  <a:cubicBezTo>
                    <a:pt x="1512570" y="1446530"/>
                    <a:pt x="1511300" y="1494790"/>
                    <a:pt x="1508760" y="1539240"/>
                  </a:cubicBezTo>
                  <a:cubicBezTo>
                    <a:pt x="1507490" y="1588770"/>
                    <a:pt x="1506220" y="1644650"/>
                    <a:pt x="1518920" y="1697990"/>
                  </a:cubicBezTo>
                  <a:cubicBezTo>
                    <a:pt x="1532890" y="1755140"/>
                    <a:pt x="1559560" y="1841500"/>
                    <a:pt x="1593850" y="1868170"/>
                  </a:cubicBezTo>
                  <a:cubicBezTo>
                    <a:pt x="1617980" y="1885950"/>
                    <a:pt x="1673860" y="1888490"/>
                    <a:pt x="1678940" y="1878330"/>
                  </a:cubicBezTo>
                  <a:cubicBezTo>
                    <a:pt x="1685290" y="1864360"/>
                    <a:pt x="1593850" y="1784350"/>
                    <a:pt x="1553210" y="1753870"/>
                  </a:cubicBezTo>
                  <a:cubicBezTo>
                    <a:pt x="1521460" y="1729740"/>
                    <a:pt x="1502410" y="1718310"/>
                    <a:pt x="1459230" y="1703070"/>
                  </a:cubicBezTo>
                  <a:cubicBezTo>
                    <a:pt x="1380490" y="1675130"/>
                    <a:pt x="1217930" y="1643380"/>
                    <a:pt x="1111250" y="1635760"/>
                  </a:cubicBezTo>
                  <a:cubicBezTo>
                    <a:pt x="1021080" y="1629410"/>
                    <a:pt x="927100" y="1635760"/>
                    <a:pt x="861060" y="1647190"/>
                  </a:cubicBezTo>
                  <a:cubicBezTo>
                    <a:pt x="817880" y="1653540"/>
                    <a:pt x="789940" y="1661160"/>
                    <a:pt x="754380" y="1676400"/>
                  </a:cubicBezTo>
                  <a:cubicBezTo>
                    <a:pt x="715010" y="1692910"/>
                    <a:pt x="680720" y="1731010"/>
                    <a:pt x="636270" y="1748790"/>
                  </a:cubicBezTo>
                  <a:cubicBezTo>
                    <a:pt x="589280" y="1766570"/>
                    <a:pt x="516890" y="1753870"/>
                    <a:pt x="476250" y="1779270"/>
                  </a:cubicBezTo>
                  <a:cubicBezTo>
                    <a:pt x="440690" y="1802130"/>
                    <a:pt x="431800" y="1849120"/>
                    <a:pt x="398780" y="1883410"/>
                  </a:cubicBezTo>
                  <a:cubicBezTo>
                    <a:pt x="358140" y="1926590"/>
                    <a:pt x="279400" y="1971040"/>
                    <a:pt x="240030" y="2011680"/>
                  </a:cubicBezTo>
                  <a:cubicBezTo>
                    <a:pt x="210820" y="2040890"/>
                    <a:pt x="190500" y="2067560"/>
                    <a:pt x="173990" y="2098040"/>
                  </a:cubicBezTo>
                  <a:cubicBezTo>
                    <a:pt x="158750" y="2127250"/>
                    <a:pt x="153670" y="2171700"/>
                    <a:pt x="140970" y="2192020"/>
                  </a:cubicBezTo>
                  <a:cubicBezTo>
                    <a:pt x="133350" y="2204720"/>
                    <a:pt x="125730" y="2212340"/>
                    <a:pt x="114300" y="2217420"/>
                  </a:cubicBezTo>
                  <a:cubicBezTo>
                    <a:pt x="100330" y="2225040"/>
                    <a:pt x="76200" y="2228850"/>
                    <a:pt x="60960" y="2226310"/>
                  </a:cubicBezTo>
                  <a:cubicBezTo>
                    <a:pt x="48260" y="2225040"/>
                    <a:pt x="36830" y="2218690"/>
                    <a:pt x="26670" y="2211070"/>
                  </a:cubicBezTo>
                  <a:cubicBezTo>
                    <a:pt x="17780" y="2203450"/>
                    <a:pt x="8890" y="2193290"/>
                    <a:pt x="5080" y="2180590"/>
                  </a:cubicBezTo>
                  <a:cubicBezTo>
                    <a:pt x="0" y="2166620"/>
                    <a:pt x="2540" y="2125980"/>
                    <a:pt x="2540" y="2125980"/>
                  </a:cubicBezTo>
                </a:path>
              </a:pathLst>
            </a:custGeom>
            <a:solidFill>
              <a:srgbClr val="E7191F"/>
            </a:solidFill>
            <a:ln cap="sq">
              <a:noFill/>
              <a:prstDash val="solid"/>
              <a:miter/>
            </a:ln>
          </p:spPr>
        </p:sp>
      </p:grpSp>
      <p:grpSp>
        <p:nvGrpSpPr>
          <p:cNvPr id="13" name="Group 13"/>
          <p:cNvGrpSpPr/>
          <p:nvPr/>
        </p:nvGrpSpPr>
        <p:grpSpPr>
          <a:xfrm>
            <a:off x="5842635" y="8396288"/>
            <a:ext cx="2942272" cy="1003935"/>
            <a:chOff x="0" y="0"/>
            <a:chExt cx="3923030" cy="1338580"/>
          </a:xfrm>
        </p:grpSpPr>
        <p:sp>
          <p:nvSpPr>
            <p:cNvPr id="14" name="Freeform 14"/>
            <p:cNvSpPr/>
            <p:nvPr/>
          </p:nvSpPr>
          <p:spPr>
            <a:xfrm>
              <a:off x="49530" y="46990"/>
              <a:ext cx="3827780" cy="1266190"/>
            </a:xfrm>
            <a:custGeom>
              <a:avLst/>
              <a:gdLst/>
              <a:ahLst/>
              <a:cxnLst/>
              <a:rect l="l" t="t" r="r" b="b"/>
              <a:pathLst>
                <a:path w="3827780" h="1266190">
                  <a:moveTo>
                    <a:pt x="57150" y="608330"/>
                  </a:moveTo>
                  <a:cubicBezTo>
                    <a:pt x="414020" y="557530"/>
                    <a:pt x="697230" y="473710"/>
                    <a:pt x="867410" y="445770"/>
                  </a:cubicBezTo>
                  <a:cubicBezTo>
                    <a:pt x="989330" y="424180"/>
                    <a:pt x="1050290" y="420370"/>
                    <a:pt x="1183640" y="411480"/>
                  </a:cubicBezTo>
                  <a:cubicBezTo>
                    <a:pt x="1413510" y="396240"/>
                    <a:pt x="1959610" y="373380"/>
                    <a:pt x="2127250" y="387350"/>
                  </a:cubicBezTo>
                  <a:cubicBezTo>
                    <a:pt x="2189480" y="393700"/>
                    <a:pt x="2205990" y="396240"/>
                    <a:pt x="2252980" y="412750"/>
                  </a:cubicBezTo>
                  <a:cubicBezTo>
                    <a:pt x="2319020" y="436880"/>
                    <a:pt x="2420620" y="495300"/>
                    <a:pt x="2477770" y="535940"/>
                  </a:cubicBezTo>
                  <a:cubicBezTo>
                    <a:pt x="2518410" y="562610"/>
                    <a:pt x="2548890" y="582930"/>
                    <a:pt x="2573020" y="617220"/>
                  </a:cubicBezTo>
                  <a:cubicBezTo>
                    <a:pt x="2599690" y="654050"/>
                    <a:pt x="2613660" y="695960"/>
                    <a:pt x="2626360" y="750570"/>
                  </a:cubicBezTo>
                  <a:cubicBezTo>
                    <a:pt x="2644140" y="831850"/>
                    <a:pt x="2654300" y="984250"/>
                    <a:pt x="2649220" y="1060450"/>
                  </a:cubicBezTo>
                  <a:cubicBezTo>
                    <a:pt x="2645410" y="1106170"/>
                    <a:pt x="2637790" y="1139190"/>
                    <a:pt x="2623820" y="1168400"/>
                  </a:cubicBezTo>
                  <a:cubicBezTo>
                    <a:pt x="2611120" y="1195070"/>
                    <a:pt x="2599690" y="1219200"/>
                    <a:pt x="2573020" y="1231900"/>
                  </a:cubicBezTo>
                  <a:cubicBezTo>
                    <a:pt x="2533650" y="1252220"/>
                    <a:pt x="2433320" y="1266190"/>
                    <a:pt x="2395220" y="1240790"/>
                  </a:cubicBezTo>
                  <a:cubicBezTo>
                    <a:pt x="2360930" y="1216660"/>
                    <a:pt x="2352040" y="1145540"/>
                    <a:pt x="2348230" y="1093470"/>
                  </a:cubicBezTo>
                  <a:cubicBezTo>
                    <a:pt x="2343150" y="1036320"/>
                    <a:pt x="2357120" y="976630"/>
                    <a:pt x="2374900" y="915670"/>
                  </a:cubicBezTo>
                  <a:cubicBezTo>
                    <a:pt x="2395220" y="845820"/>
                    <a:pt x="2425700" y="764540"/>
                    <a:pt x="2470150" y="699770"/>
                  </a:cubicBezTo>
                  <a:cubicBezTo>
                    <a:pt x="2517140" y="632460"/>
                    <a:pt x="2585720" y="571500"/>
                    <a:pt x="2651760" y="520700"/>
                  </a:cubicBezTo>
                  <a:cubicBezTo>
                    <a:pt x="2716530" y="469900"/>
                    <a:pt x="2790190" y="426720"/>
                    <a:pt x="2863850" y="392430"/>
                  </a:cubicBezTo>
                  <a:cubicBezTo>
                    <a:pt x="2937510" y="358140"/>
                    <a:pt x="2998470" y="335280"/>
                    <a:pt x="3089910" y="311150"/>
                  </a:cubicBezTo>
                  <a:cubicBezTo>
                    <a:pt x="3227070" y="275590"/>
                    <a:pt x="3539490" y="262890"/>
                    <a:pt x="3610610" y="223520"/>
                  </a:cubicBezTo>
                  <a:cubicBezTo>
                    <a:pt x="3633470" y="210820"/>
                    <a:pt x="3633470" y="187960"/>
                    <a:pt x="3647440" y="182880"/>
                  </a:cubicBezTo>
                  <a:cubicBezTo>
                    <a:pt x="3660140" y="179070"/>
                    <a:pt x="3677920" y="185420"/>
                    <a:pt x="3689350" y="193040"/>
                  </a:cubicBezTo>
                  <a:cubicBezTo>
                    <a:pt x="3700780" y="200660"/>
                    <a:pt x="3712210" y="215900"/>
                    <a:pt x="3714750" y="228600"/>
                  </a:cubicBezTo>
                  <a:cubicBezTo>
                    <a:pt x="3718560" y="241300"/>
                    <a:pt x="3716020" y="260350"/>
                    <a:pt x="3710940" y="271780"/>
                  </a:cubicBezTo>
                  <a:cubicBezTo>
                    <a:pt x="3705860" y="281940"/>
                    <a:pt x="3699510" y="288290"/>
                    <a:pt x="3691890" y="294640"/>
                  </a:cubicBezTo>
                  <a:cubicBezTo>
                    <a:pt x="3683000" y="299720"/>
                    <a:pt x="3677920" y="304800"/>
                    <a:pt x="3663950" y="304800"/>
                  </a:cubicBezTo>
                  <a:cubicBezTo>
                    <a:pt x="3623310" y="306070"/>
                    <a:pt x="3470910" y="241300"/>
                    <a:pt x="3417570" y="210820"/>
                  </a:cubicBezTo>
                  <a:cubicBezTo>
                    <a:pt x="3388360" y="195580"/>
                    <a:pt x="3370580" y="186690"/>
                    <a:pt x="3354070" y="165100"/>
                  </a:cubicBezTo>
                  <a:cubicBezTo>
                    <a:pt x="3335020" y="137160"/>
                    <a:pt x="3305810" y="78740"/>
                    <a:pt x="3321050" y="52070"/>
                  </a:cubicBezTo>
                  <a:cubicBezTo>
                    <a:pt x="3342640" y="15240"/>
                    <a:pt x="3464560" y="0"/>
                    <a:pt x="3538220" y="3810"/>
                  </a:cubicBezTo>
                  <a:cubicBezTo>
                    <a:pt x="3618230" y="8890"/>
                    <a:pt x="3742690" y="45720"/>
                    <a:pt x="3785870" y="88900"/>
                  </a:cubicBezTo>
                  <a:cubicBezTo>
                    <a:pt x="3813810" y="116840"/>
                    <a:pt x="3817620" y="144780"/>
                    <a:pt x="3821430" y="191770"/>
                  </a:cubicBezTo>
                  <a:cubicBezTo>
                    <a:pt x="3827780" y="280670"/>
                    <a:pt x="3768090" y="524510"/>
                    <a:pt x="3747770" y="589280"/>
                  </a:cubicBezTo>
                  <a:cubicBezTo>
                    <a:pt x="3740150" y="610870"/>
                    <a:pt x="3740150" y="621030"/>
                    <a:pt x="3728720" y="631190"/>
                  </a:cubicBezTo>
                  <a:cubicBezTo>
                    <a:pt x="3713480" y="643890"/>
                    <a:pt x="3683000" y="654050"/>
                    <a:pt x="3663950" y="652780"/>
                  </a:cubicBezTo>
                  <a:cubicBezTo>
                    <a:pt x="3648710" y="651510"/>
                    <a:pt x="3633470" y="641350"/>
                    <a:pt x="3623310" y="629920"/>
                  </a:cubicBezTo>
                  <a:cubicBezTo>
                    <a:pt x="3613150" y="619760"/>
                    <a:pt x="3604260" y="604520"/>
                    <a:pt x="3602990" y="588010"/>
                  </a:cubicBezTo>
                  <a:cubicBezTo>
                    <a:pt x="3602990" y="568960"/>
                    <a:pt x="3613150" y="538480"/>
                    <a:pt x="3628390" y="525780"/>
                  </a:cubicBezTo>
                  <a:cubicBezTo>
                    <a:pt x="3643630" y="511810"/>
                    <a:pt x="3676650" y="506730"/>
                    <a:pt x="3695700" y="510540"/>
                  </a:cubicBezTo>
                  <a:cubicBezTo>
                    <a:pt x="3710940" y="514350"/>
                    <a:pt x="3724910" y="524510"/>
                    <a:pt x="3733800" y="537210"/>
                  </a:cubicBezTo>
                  <a:cubicBezTo>
                    <a:pt x="3743960" y="552450"/>
                    <a:pt x="3749040" y="585470"/>
                    <a:pt x="3743960" y="604520"/>
                  </a:cubicBezTo>
                  <a:cubicBezTo>
                    <a:pt x="3740150" y="619760"/>
                    <a:pt x="3728720" y="632460"/>
                    <a:pt x="3716020" y="641350"/>
                  </a:cubicBezTo>
                  <a:cubicBezTo>
                    <a:pt x="3704590" y="648970"/>
                    <a:pt x="3685540" y="654050"/>
                    <a:pt x="3671570" y="652780"/>
                  </a:cubicBezTo>
                  <a:cubicBezTo>
                    <a:pt x="3656330" y="652780"/>
                    <a:pt x="3639820" y="645160"/>
                    <a:pt x="3628390" y="636270"/>
                  </a:cubicBezTo>
                  <a:cubicBezTo>
                    <a:pt x="3616960" y="626110"/>
                    <a:pt x="3609340" y="613410"/>
                    <a:pt x="3604260" y="595630"/>
                  </a:cubicBezTo>
                  <a:cubicBezTo>
                    <a:pt x="3597910" y="568960"/>
                    <a:pt x="3605530" y="516890"/>
                    <a:pt x="3615690" y="481330"/>
                  </a:cubicBezTo>
                  <a:cubicBezTo>
                    <a:pt x="3624580" y="445770"/>
                    <a:pt x="3647440" y="419100"/>
                    <a:pt x="3658870" y="381000"/>
                  </a:cubicBezTo>
                  <a:cubicBezTo>
                    <a:pt x="3672840" y="334010"/>
                    <a:pt x="3702050" y="250190"/>
                    <a:pt x="3686810" y="214630"/>
                  </a:cubicBezTo>
                  <a:cubicBezTo>
                    <a:pt x="3676650" y="189230"/>
                    <a:pt x="3644900" y="181610"/>
                    <a:pt x="3619500" y="168910"/>
                  </a:cubicBezTo>
                  <a:cubicBezTo>
                    <a:pt x="3590290" y="154940"/>
                    <a:pt x="3549650" y="154940"/>
                    <a:pt x="3520440" y="137160"/>
                  </a:cubicBezTo>
                  <a:cubicBezTo>
                    <a:pt x="3489960" y="119380"/>
                    <a:pt x="3439160" y="64770"/>
                    <a:pt x="3440430" y="63500"/>
                  </a:cubicBezTo>
                  <a:cubicBezTo>
                    <a:pt x="3441700" y="60960"/>
                    <a:pt x="3489960" y="105410"/>
                    <a:pt x="3522980" y="124460"/>
                  </a:cubicBezTo>
                  <a:cubicBezTo>
                    <a:pt x="3567430" y="149860"/>
                    <a:pt x="3660140" y="168910"/>
                    <a:pt x="3689350" y="193040"/>
                  </a:cubicBezTo>
                  <a:cubicBezTo>
                    <a:pt x="3704590" y="204470"/>
                    <a:pt x="3712210" y="214630"/>
                    <a:pt x="3714750" y="228600"/>
                  </a:cubicBezTo>
                  <a:cubicBezTo>
                    <a:pt x="3718560" y="245110"/>
                    <a:pt x="3712210" y="267970"/>
                    <a:pt x="3702050" y="284480"/>
                  </a:cubicBezTo>
                  <a:cubicBezTo>
                    <a:pt x="3690620" y="302260"/>
                    <a:pt x="3677920" y="316230"/>
                    <a:pt x="3646170" y="331470"/>
                  </a:cubicBezTo>
                  <a:cubicBezTo>
                    <a:pt x="3563620" y="369570"/>
                    <a:pt x="3262630" y="388620"/>
                    <a:pt x="3130550" y="422910"/>
                  </a:cubicBezTo>
                  <a:cubicBezTo>
                    <a:pt x="3045460" y="445770"/>
                    <a:pt x="2992120" y="466090"/>
                    <a:pt x="2926080" y="496570"/>
                  </a:cubicBezTo>
                  <a:cubicBezTo>
                    <a:pt x="2861310" y="528320"/>
                    <a:pt x="2795270" y="566420"/>
                    <a:pt x="2738120" y="609600"/>
                  </a:cubicBezTo>
                  <a:cubicBezTo>
                    <a:pt x="2682240" y="652780"/>
                    <a:pt x="2623820" y="699770"/>
                    <a:pt x="2585720" y="754380"/>
                  </a:cubicBezTo>
                  <a:cubicBezTo>
                    <a:pt x="2547620" y="807720"/>
                    <a:pt x="2523490" y="871220"/>
                    <a:pt x="2505710" y="934720"/>
                  </a:cubicBezTo>
                  <a:cubicBezTo>
                    <a:pt x="2489200" y="999490"/>
                    <a:pt x="2473960" y="1135380"/>
                    <a:pt x="2484120" y="1139190"/>
                  </a:cubicBezTo>
                  <a:cubicBezTo>
                    <a:pt x="2490470" y="1140460"/>
                    <a:pt x="2518410" y="1098550"/>
                    <a:pt x="2526030" y="1064260"/>
                  </a:cubicBezTo>
                  <a:cubicBezTo>
                    <a:pt x="2540000" y="1003300"/>
                    <a:pt x="2514600" y="855980"/>
                    <a:pt x="2504440" y="789940"/>
                  </a:cubicBezTo>
                  <a:cubicBezTo>
                    <a:pt x="2499360" y="753110"/>
                    <a:pt x="2503170" y="732790"/>
                    <a:pt x="2485390" y="704850"/>
                  </a:cubicBezTo>
                  <a:cubicBezTo>
                    <a:pt x="2459990" y="664210"/>
                    <a:pt x="2385060" y="618490"/>
                    <a:pt x="2336800" y="588010"/>
                  </a:cubicBezTo>
                  <a:cubicBezTo>
                    <a:pt x="2298700" y="562610"/>
                    <a:pt x="2261870" y="544830"/>
                    <a:pt x="2225040" y="529590"/>
                  </a:cubicBezTo>
                  <a:cubicBezTo>
                    <a:pt x="2192020" y="516890"/>
                    <a:pt x="2176780" y="510540"/>
                    <a:pt x="2127250" y="504190"/>
                  </a:cubicBezTo>
                  <a:cubicBezTo>
                    <a:pt x="1976120" y="487680"/>
                    <a:pt x="1421130" y="513080"/>
                    <a:pt x="1196340" y="528320"/>
                  </a:cubicBezTo>
                  <a:cubicBezTo>
                    <a:pt x="1066800" y="537210"/>
                    <a:pt x="1010920" y="541020"/>
                    <a:pt x="892810" y="561340"/>
                  </a:cubicBezTo>
                  <a:cubicBezTo>
                    <a:pt x="722630" y="590550"/>
                    <a:pt x="430530" y="678180"/>
                    <a:pt x="280670" y="706120"/>
                  </a:cubicBezTo>
                  <a:cubicBezTo>
                    <a:pt x="193040" y="722630"/>
                    <a:pt x="116840" y="736600"/>
                    <a:pt x="72390" y="734060"/>
                  </a:cubicBezTo>
                  <a:cubicBezTo>
                    <a:pt x="52070" y="732790"/>
                    <a:pt x="40640" y="732790"/>
                    <a:pt x="29210" y="723900"/>
                  </a:cubicBezTo>
                  <a:cubicBezTo>
                    <a:pt x="15240" y="713740"/>
                    <a:pt x="2540" y="688340"/>
                    <a:pt x="1270" y="671830"/>
                  </a:cubicBezTo>
                  <a:cubicBezTo>
                    <a:pt x="0" y="656590"/>
                    <a:pt x="7620" y="640080"/>
                    <a:pt x="16510" y="628650"/>
                  </a:cubicBezTo>
                  <a:cubicBezTo>
                    <a:pt x="26670" y="618490"/>
                    <a:pt x="57150" y="608330"/>
                    <a:pt x="57150" y="608330"/>
                  </a:cubicBezTo>
                </a:path>
              </a:pathLst>
            </a:custGeom>
            <a:solidFill>
              <a:srgbClr val="E7191F"/>
            </a:solidFill>
            <a:ln cap="sq">
              <a:noFill/>
              <a:prstDash val="solid"/>
              <a:miter/>
            </a:ln>
          </p:spPr>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5363954"/>
            <a:ext cx="7535602" cy="3894346"/>
            <a:chOff x="0" y="0"/>
            <a:chExt cx="10047469" cy="5192461"/>
          </a:xfrm>
        </p:grpSpPr>
        <p:pic>
          <p:nvPicPr>
            <p:cNvPr id="3" name="Picture 3"/>
            <p:cNvPicPr>
              <a:picLocks noChangeAspect="1"/>
            </p:cNvPicPr>
            <p:nvPr/>
          </p:nvPicPr>
          <p:blipFill>
            <a:blip r:embed="rId2"/>
            <a:srcRect t="1014" b="1014"/>
            <a:stretch>
              <a:fillRect/>
            </a:stretch>
          </p:blipFill>
          <p:spPr>
            <a:xfrm>
              <a:off x="0" y="0"/>
              <a:ext cx="10047469" cy="5192461"/>
            </a:xfrm>
            <a:prstGeom prst="rect">
              <a:avLst/>
            </a:prstGeom>
          </p:spPr>
        </p:pic>
      </p:grpSp>
      <p:grpSp>
        <p:nvGrpSpPr>
          <p:cNvPr id="4" name="Group 4"/>
          <p:cNvGrpSpPr/>
          <p:nvPr/>
        </p:nvGrpSpPr>
        <p:grpSpPr>
          <a:xfrm>
            <a:off x="9144000" y="2122170"/>
            <a:ext cx="8466431" cy="7136130"/>
            <a:chOff x="0" y="0"/>
            <a:chExt cx="2229842" cy="1879475"/>
          </a:xfrm>
        </p:grpSpPr>
        <p:sp>
          <p:nvSpPr>
            <p:cNvPr id="5" name="Freeform 5"/>
            <p:cNvSpPr/>
            <p:nvPr/>
          </p:nvSpPr>
          <p:spPr>
            <a:xfrm>
              <a:off x="0" y="0"/>
              <a:ext cx="2229842" cy="1879475"/>
            </a:xfrm>
            <a:custGeom>
              <a:avLst/>
              <a:gdLst/>
              <a:ahLst/>
              <a:cxnLst/>
              <a:rect l="l" t="t" r="r" b="b"/>
              <a:pathLst>
                <a:path w="2229842" h="1879475">
                  <a:moveTo>
                    <a:pt x="0" y="0"/>
                  </a:moveTo>
                  <a:lnTo>
                    <a:pt x="2229842" y="0"/>
                  </a:lnTo>
                  <a:lnTo>
                    <a:pt x="2229842" y="1879475"/>
                  </a:lnTo>
                  <a:lnTo>
                    <a:pt x="0" y="1879475"/>
                  </a:lnTo>
                  <a:close/>
                </a:path>
              </a:pathLst>
            </a:custGeom>
            <a:solidFill>
              <a:srgbClr val="ECECF3"/>
            </a:solidFill>
          </p:spPr>
        </p:sp>
        <p:sp>
          <p:nvSpPr>
            <p:cNvPr id="6" name="TextBox 6"/>
            <p:cNvSpPr txBox="1"/>
            <p:nvPr/>
          </p:nvSpPr>
          <p:spPr>
            <a:xfrm>
              <a:off x="0" y="-57150"/>
              <a:ext cx="2229842" cy="1936625"/>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3420781" y="895350"/>
            <a:ext cx="1144643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a:rPr>
              <a:t>INSIGHTS</a:t>
            </a:r>
          </a:p>
        </p:txBody>
      </p:sp>
      <p:sp>
        <p:nvSpPr>
          <p:cNvPr id="8" name="TextBox 8"/>
          <p:cNvSpPr txBox="1"/>
          <p:nvPr/>
        </p:nvSpPr>
        <p:spPr>
          <a:xfrm>
            <a:off x="1028700" y="2055495"/>
            <a:ext cx="6715375" cy="1426393"/>
          </a:xfrm>
          <a:prstGeom prst="rect">
            <a:avLst/>
          </a:prstGeom>
        </p:spPr>
        <p:txBody>
          <a:bodyPr lIns="0" tIns="0" rIns="0" bIns="0" rtlCol="0" anchor="t">
            <a:spAutoFit/>
          </a:bodyPr>
          <a:lstStyle/>
          <a:p>
            <a:pPr marL="0" lvl="0" indent="0" algn="l">
              <a:lnSpc>
                <a:spcPts val="3818"/>
              </a:lnSpc>
              <a:spcBef>
                <a:spcPct val="0"/>
              </a:spcBef>
            </a:pPr>
            <a:r>
              <a:rPr lang="en-US" sz="2727">
                <a:solidFill>
                  <a:srgbClr val="2D3880"/>
                </a:solidFill>
                <a:latin typeface="Glacial Indifference"/>
              </a:rPr>
              <a:t>We have gained usefull insights from that should be maily highlighted before proceeding to the Qualitative Analysis</a:t>
            </a:r>
          </a:p>
        </p:txBody>
      </p:sp>
      <p:sp>
        <p:nvSpPr>
          <p:cNvPr id="9" name="TextBox 9"/>
          <p:cNvSpPr txBox="1"/>
          <p:nvPr/>
        </p:nvSpPr>
        <p:spPr>
          <a:xfrm>
            <a:off x="9144000" y="2074545"/>
            <a:ext cx="8255361" cy="7875204"/>
          </a:xfrm>
          <a:prstGeom prst="rect">
            <a:avLst/>
          </a:prstGeom>
        </p:spPr>
        <p:txBody>
          <a:bodyPr lIns="0" tIns="0" rIns="0" bIns="0" rtlCol="0" anchor="t">
            <a:spAutoFit/>
          </a:bodyPr>
          <a:lstStyle/>
          <a:p>
            <a:pPr marL="568052" lvl="1" indent="-284026" algn="l">
              <a:lnSpc>
                <a:spcPts val="3683"/>
              </a:lnSpc>
              <a:buFont typeface="Arial"/>
              <a:buChar char="•"/>
            </a:pPr>
            <a:r>
              <a:rPr lang="en-US" sz="2631">
                <a:solidFill>
                  <a:srgbClr val="2D3880"/>
                </a:solidFill>
                <a:latin typeface="Canva Sans"/>
              </a:rPr>
              <a:t>Meal plan-1 is the most popular.</a:t>
            </a:r>
          </a:p>
          <a:p>
            <a:pPr algn="ctr">
              <a:lnSpc>
                <a:spcPts val="3683"/>
              </a:lnSpc>
            </a:pPr>
            <a:endParaRPr lang="en-US" sz="2631">
              <a:solidFill>
                <a:srgbClr val="2D3880"/>
              </a:solidFill>
              <a:latin typeface="Canva Sans"/>
            </a:endParaRPr>
          </a:p>
          <a:p>
            <a:pPr marL="568052" lvl="1" indent="-284026" algn="l">
              <a:lnSpc>
                <a:spcPts val="3683"/>
              </a:lnSpc>
              <a:buFont typeface="Arial"/>
              <a:buChar char="•"/>
            </a:pPr>
            <a:r>
              <a:rPr lang="en-US" sz="2631">
                <a:solidFill>
                  <a:srgbClr val="2D3880"/>
                </a:solidFill>
                <a:latin typeface="Canva Sans"/>
              </a:rPr>
              <a:t>There have been more reservations in 2018 as compared to 2017.</a:t>
            </a:r>
          </a:p>
          <a:p>
            <a:pPr algn="ctr">
              <a:lnSpc>
                <a:spcPts val="3683"/>
              </a:lnSpc>
            </a:pPr>
            <a:endParaRPr lang="en-US" sz="2631">
              <a:solidFill>
                <a:srgbClr val="2D3880"/>
              </a:solidFill>
              <a:latin typeface="Canva Sans"/>
            </a:endParaRPr>
          </a:p>
          <a:p>
            <a:pPr marL="568052" lvl="1" indent="-284026" algn="l">
              <a:lnSpc>
                <a:spcPts val="3683"/>
              </a:lnSpc>
              <a:buFont typeface="Arial"/>
              <a:buChar char="•"/>
            </a:pPr>
            <a:r>
              <a:rPr lang="en-US" sz="2631">
                <a:solidFill>
                  <a:srgbClr val="2D3880"/>
                </a:solidFill>
                <a:latin typeface="Canva Sans"/>
              </a:rPr>
              <a:t>Most commonly booked room type is room type 1 </a:t>
            </a:r>
          </a:p>
          <a:p>
            <a:pPr algn="l">
              <a:lnSpc>
                <a:spcPts val="3683"/>
              </a:lnSpc>
            </a:pPr>
            <a:endParaRPr lang="en-US" sz="2631">
              <a:solidFill>
                <a:srgbClr val="2D3880"/>
              </a:solidFill>
              <a:latin typeface="Canva Sans"/>
            </a:endParaRPr>
          </a:p>
          <a:p>
            <a:pPr marL="568052" lvl="1" indent="-284026" algn="l">
              <a:lnSpc>
                <a:spcPts val="3683"/>
              </a:lnSpc>
              <a:buFont typeface="Arial"/>
              <a:buChar char="•"/>
            </a:pPr>
            <a:r>
              <a:rPr lang="en-US" sz="2631">
                <a:solidFill>
                  <a:srgbClr val="2D3880"/>
                </a:solidFill>
                <a:latin typeface="Canva Sans"/>
              </a:rPr>
              <a:t>Most common market segment is online.</a:t>
            </a:r>
          </a:p>
          <a:p>
            <a:pPr algn="l">
              <a:lnSpc>
                <a:spcPts val="3683"/>
              </a:lnSpc>
            </a:pPr>
            <a:endParaRPr lang="en-US" sz="2631">
              <a:solidFill>
                <a:srgbClr val="2D3880"/>
              </a:solidFill>
              <a:latin typeface="Canva Sans"/>
            </a:endParaRPr>
          </a:p>
          <a:p>
            <a:pPr marL="568052" lvl="1" indent="-284026" algn="l">
              <a:lnSpc>
                <a:spcPts val="3683"/>
              </a:lnSpc>
              <a:buFont typeface="Arial"/>
              <a:buChar char="•"/>
            </a:pPr>
            <a:r>
              <a:rPr lang="en-US" sz="2631">
                <a:solidFill>
                  <a:srgbClr val="2D3880"/>
                </a:solidFill>
                <a:latin typeface="Canva Sans"/>
              </a:rPr>
              <a:t>October was the month where most bookings were made.</a:t>
            </a:r>
          </a:p>
          <a:p>
            <a:pPr algn="l">
              <a:lnSpc>
                <a:spcPts val="3683"/>
              </a:lnSpc>
            </a:pPr>
            <a:endParaRPr lang="en-US" sz="2631">
              <a:solidFill>
                <a:srgbClr val="2D3880"/>
              </a:solidFill>
              <a:latin typeface="Canva Sans"/>
            </a:endParaRPr>
          </a:p>
          <a:p>
            <a:pPr marL="568052" lvl="1" indent="-284026" algn="l">
              <a:lnSpc>
                <a:spcPts val="3683"/>
              </a:lnSpc>
              <a:buFont typeface="Arial"/>
              <a:buChar char="•"/>
            </a:pPr>
            <a:r>
              <a:rPr lang="en-US" sz="2631">
                <a:solidFill>
                  <a:srgbClr val="2D3880"/>
                </a:solidFill>
                <a:latin typeface="Canva Sans"/>
              </a:rPr>
              <a:t>Online is the most preferred market segment that generates the highest revenue.</a:t>
            </a:r>
          </a:p>
          <a:p>
            <a:pPr algn="ctr">
              <a:lnSpc>
                <a:spcPts val="3683"/>
              </a:lnSpc>
            </a:pPr>
            <a:endParaRPr lang="en-US" sz="2631">
              <a:solidFill>
                <a:srgbClr val="2D3880"/>
              </a:solidFill>
              <a:latin typeface="Canva Sans"/>
            </a:endParaRPr>
          </a:p>
          <a:p>
            <a:pPr algn="ctr">
              <a:lnSpc>
                <a:spcPts val="3683"/>
              </a:lnSpc>
            </a:pPr>
            <a:endParaRPr lang="en-US" sz="2631">
              <a:solidFill>
                <a:srgbClr val="2D3880"/>
              </a:solidFill>
              <a:latin typeface="Canva Sans"/>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71078" y="1355124"/>
            <a:ext cx="9660742" cy="7738473"/>
            <a:chOff x="0" y="0"/>
            <a:chExt cx="12880989" cy="10317964"/>
          </a:xfrm>
        </p:grpSpPr>
        <p:pic>
          <p:nvPicPr>
            <p:cNvPr id="3" name="Picture 3"/>
            <p:cNvPicPr>
              <a:picLocks noChangeAspect="1"/>
            </p:cNvPicPr>
            <p:nvPr/>
          </p:nvPicPr>
          <p:blipFill>
            <a:blip r:embed="rId2"/>
            <a:srcRect l="8334" r="8334"/>
            <a:stretch>
              <a:fillRect/>
            </a:stretch>
          </p:blipFill>
          <p:spPr>
            <a:xfrm>
              <a:off x="0" y="0"/>
              <a:ext cx="12880989" cy="10317964"/>
            </a:xfrm>
            <a:prstGeom prst="rect">
              <a:avLst/>
            </a:prstGeom>
          </p:spPr>
        </p:pic>
      </p:grpSp>
      <p:sp>
        <p:nvSpPr>
          <p:cNvPr id="4" name="Freeform 4"/>
          <p:cNvSpPr/>
          <p:nvPr/>
        </p:nvSpPr>
        <p:spPr>
          <a:xfrm>
            <a:off x="15881717" y="-1144905"/>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99426" y="-188595"/>
            <a:ext cx="7571652" cy="1144270"/>
          </a:xfrm>
          <a:prstGeom prst="rect">
            <a:avLst/>
          </a:prstGeom>
        </p:spPr>
        <p:txBody>
          <a:bodyPr lIns="0" tIns="0" rIns="0" bIns="0" rtlCol="0" anchor="t">
            <a:spAutoFit/>
          </a:bodyPr>
          <a:lstStyle/>
          <a:p>
            <a:pPr marL="0" lvl="0" indent="0" algn="l">
              <a:lnSpc>
                <a:spcPts val="9380"/>
              </a:lnSpc>
              <a:spcBef>
                <a:spcPct val="0"/>
              </a:spcBef>
            </a:pPr>
            <a:r>
              <a:rPr lang="en-US" sz="6700">
                <a:solidFill>
                  <a:srgbClr val="2D3880"/>
                </a:solidFill>
                <a:latin typeface="Cormorant Garamond Bold Italics"/>
              </a:rPr>
              <a:t>Qualitative Analysis</a:t>
            </a:r>
          </a:p>
        </p:txBody>
      </p:sp>
      <p:sp>
        <p:nvSpPr>
          <p:cNvPr id="6" name="TextBox 6"/>
          <p:cNvSpPr txBox="1"/>
          <p:nvPr/>
        </p:nvSpPr>
        <p:spPr>
          <a:xfrm>
            <a:off x="499426" y="831850"/>
            <a:ext cx="7016355" cy="107727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rPr>
              <a:t>The analysis of the dataset encompasses a comprehensive examination of the market landscape, consumer insights, competitive dynamics, feasibility considerations, and strategic recommendations.</a:t>
            </a:r>
          </a:p>
          <a:p>
            <a:pPr algn="l">
              <a:lnSpc>
                <a:spcPts val="4079"/>
              </a:lnSpc>
            </a:pPr>
            <a:endParaRPr lang="en-US" sz="2400">
              <a:solidFill>
                <a:srgbClr val="2D3880"/>
              </a:solidFill>
              <a:latin typeface="Glacial Indifference"/>
            </a:endParaRPr>
          </a:p>
          <a:p>
            <a:pPr algn="l">
              <a:lnSpc>
                <a:spcPts val="4079"/>
              </a:lnSpc>
            </a:pPr>
            <a:r>
              <a:rPr lang="en-US" sz="2400">
                <a:solidFill>
                  <a:srgbClr val="2D3880"/>
                </a:solidFill>
                <a:latin typeface="Glacial Indifference Bold"/>
              </a:rPr>
              <a:t>Some of the recommendations are as follows :</a:t>
            </a:r>
          </a:p>
          <a:p>
            <a:pPr marL="518160" lvl="1" indent="-259080" algn="l">
              <a:lnSpc>
                <a:spcPts val="4079"/>
              </a:lnSpc>
              <a:buFont typeface="Arial"/>
              <a:buChar char="•"/>
            </a:pPr>
            <a:r>
              <a:rPr lang="en-US" sz="2400">
                <a:solidFill>
                  <a:srgbClr val="2D3880"/>
                </a:solidFill>
                <a:latin typeface="Glacial Indifference"/>
              </a:rPr>
              <a:t>As Meal plan -1 is the most loved the Quality of meal plan 1 should be of utmost priority.</a:t>
            </a:r>
          </a:p>
          <a:p>
            <a:pPr marL="518160" lvl="1" indent="-259080" algn="l">
              <a:lnSpc>
                <a:spcPts val="4079"/>
              </a:lnSpc>
              <a:buFont typeface="Arial"/>
              <a:buChar char="•"/>
            </a:pPr>
            <a:r>
              <a:rPr lang="en-US" sz="2400">
                <a:solidFill>
                  <a:srgbClr val="2D3880"/>
                </a:solidFill>
                <a:latin typeface="Glacial Indifference"/>
              </a:rPr>
              <a:t>What led to the downfall in 2017 &amp; what improved in 2018 then?</a:t>
            </a:r>
          </a:p>
          <a:p>
            <a:pPr marL="518160" lvl="1" indent="-259080" algn="l">
              <a:lnSpc>
                <a:spcPts val="4079"/>
              </a:lnSpc>
              <a:buFont typeface="Arial"/>
              <a:buChar char="•"/>
            </a:pPr>
            <a:r>
              <a:rPr lang="en-US" sz="2400">
                <a:solidFill>
                  <a:srgbClr val="2D3880"/>
                </a:solidFill>
                <a:latin typeface="Glacial Indifference"/>
              </a:rPr>
              <a:t>Quality of room type one should be of utmost importance.</a:t>
            </a:r>
          </a:p>
          <a:p>
            <a:pPr marL="518160" lvl="1" indent="-259080" algn="l">
              <a:lnSpc>
                <a:spcPts val="4079"/>
              </a:lnSpc>
              <a:buFont typeface="Arial"/>
              <a:buChar char="•"/>
            </a:pPr>
            <a:r>
              <a:rPr lang="en-US" sz="2400">
                <a:solidFill>
                  <a:srgbClr val="2D3880"/>
                </a:solidFill>
                <a:latin typeface="Glacial Indifference"/>
              </a:rPr>
              <a:t>What offer or scheme attracted most customers in the month of October?</a:t>
            </a:r>
          </a:p>
          <a:p>
            <a:pPr marL="518160" lvl="1" indent="-259080" algn="l">
              <a:lnSpc>
                <a:spcPts val="4079"/>
              </a:lnSpc>
              <a:buFont typeface="Arial"/>
              <a:buChar char="•"/>
            </a:pPr>
            <a:r>
              <a:rPr lang="en-US" sz="2400">
                <a:solidFill>
                  <a:srgbClr val="2D3880"/>
                </a:solidFill>
                <a:latin typeface="Glacial Indifference"/>
              </a:rPr>
              <a:t>As online is the most preferred we should ensure customer friendly user Interface for our websites &amp; apps.</a:t>
            </a:r>
          </a:p>
          <a:p>
            <a:pPr algn="l">
              <a:lnSpc>
                <a:spcPts val="4079"/>
              </a:lnSpc>
            </a:pPr>
            <a:endParaRPr lang="en-US" sz="2400">
              <a:solidFill>
                <a:srgbClr val="2D3880"/>
              </a:solidFill>
              <a:latin typeface="Glacial Indifference"/>
            </a:endParaRPr>
          </a:p>
          <a:p>
            <a:pPr algn="l">
              <a:lnSpc>
                <a:spcPts val="4079"/>
              </a:lnSpc>
            </a:pPr>
            <a:endParaRPr lang="en-US" sz="2400">
              <a:solidFill>
                <a:srgbClr val="2D3880"/>
              </a:solidFill>
              <a:latin typeface="Glacial Indifference"/>
            </a:endParaRPr>
          </a:p>
          <a:p>
            <a:pPr algn="l">
              <a:lnSpc>
                <a:spcPts val="4079"/>
              </a:lnSpc>
            </a:pPr>
            <a:endParaRPr lang="en-US" sz="2400">
              <a:solidFill>
                <a:srgbClr val="2D3880"/>
              </a:solidFill>
              <a:latin typeface="Glacial Indifference"/>
            </a:endParaRPr>
          </a:p>
          <a:p>
            <a:pPr marL="0" lvl="0" indent="0" algn="l">
              <a:lnSpc>
                <a:spcPts val="4079"/>
              </a:lnSpc>
            </a:pPr>
            <a:endParaRPr lang="en-US" sz="2400">
              <a:solidFill>
                <a:srgbClr val="2D3880"/>
              </a:solidFill>
              <a:latin typeface="Glacial Indifference"/>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020195" y="-514736"/>
            <a:ext cx="4478210" cy="3525572"/>
          </a:xfrm>
          <a:custGeom>
            <a:avLst/>
            <a:gdLst/>
            <a:ahLst/>
            <a:cxnLst/>
            <a:rect l="l" t="t" r="r" b="b"/>
            <a:pathLst>
              <a:path w="4478210" h="3525572">
                <a:moveTo>
                  <a:pt x="4478210" y="0"/>
                </a:moveTo>
                <a:lnTo>
                  <a:pt x="0" y="0"/>
                </a:lnTo>
                <a:lnTo>
                  <a:pt x="0" y="3525573"/>
                </a:lnTo>
                <a:lnTo>
                  <a:pt x="4478210" y="3525573"/>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33350"/>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a:rPr>
              <a:t>SUGGESTIONS </a:t>
            </a:r>
          </a:p>
        </p:txBody>
      </p:sp>
      <p:sp>
        <p:nvSpPr>
          <p:cNvPr id="4" name="TextBox 4"/>
          <p:cNvSpPr txBox="1"/>
          <p:nvPr/>
        </p:nvSpPr>
        <p:spPr>
          <a:xfrm>
            <a:off x="918482" y="904875"/>
            <a:ext cx="7231105" cy="820102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rPr>
              <a:t>Through a deep dive into market trends, consumer preferences, and competitor strategies, the proposal aims to identify opportunities, challenges, and potential pathways for success.</a:t>
            </a:r>
          </a:p>
          <a:p>
            <a:pPr algn="l">
              <a:lnSpc>
                <a:spcPts val="4079"/>
              </a:lnSpc>
            </a:pPr>
            <a:endParaRPr lang="en-US" sz="2400">
              <a:solidFill>
                <a:srgbClr val="2D3880"/>
              </a:solidFill>
              <a:latin typeface="Glacial Indifference"/>
            </a:endParaRPr>
          </a:p>
          <a:p>
            <a:pPr algn="l">
              <a:lnSpc>
                <a:spcPts val="4079"/>
              </a:lnSpc>
            </a:pPr>
            <a:r>
              <a:rPr lang="en-US" sz="2400">
                <a:solidFill>
                  <a:srgbClr val="2D3880"/>
                </a:solidFill>
                <a:latin typeface="Glacial Indifference"/>
              </a:rPr>
              <a:t>Some suggestions are as follows :-</a:t>
            </a:r>
          </a:p>
          <a:p>
            <a:pPr marL="518160" lvl="1" indent="-259080" algn="l">
              <a:lnSpc>
                <a:spcPts val="4079"/>
              </a:lnSpc>
              <a:buFont typeface="Arial"/>
              <a:buChar char="•"/>
            </a:pPr>
            <a:r>
              <a:rPr lang="en-US" sz="2400">
                <a:solidFill>
                  <a:srgbClr val="2D3880"/>
                </a:solidFill>
                <a:latin typeface="Glacial Indifference"/>
              </a:rPr>
              <a:t>While computing averages we found that there are less number of people with children who are visiting. So we can introduce special offers for children like playrooms, gaming rooms etc.</a:t>
            </a:r>
          </a:p>
          <a:p>
            <a:pPr marL="518160" lvl="1" indent="-259080" algn="l">
              <a:lnSpc>
                <a:spcPts val="4079"/>
              </a:lnSpc>
              <a:buFont typeface="Arial"/>
              <a:buChar char="•"/>
            </a:pPr>
            <a:r>
              <a:rPr lang="en-US" sz="2400">
                <a:solidFill>
                  <a:srgbClr val="2D3880"/>
                </a:solidFill>
                <a:latin typeface="Glacial Indifference"/>
              </a:rPr>
              <a:t>Meal plan 2 &amp; room types except room type 1 should be analyzed for detecting loopholes.</a:t>
            </a:r>
          </a:p>
          <a:p>
            <a:pPr marL="518160" lvl="1" indent="-259080" algn="l">
              <a:lnSpc>
                <a:spcPts val="4079"/>
              </a:lnSpc>
              <a:buFont typeface="Arial"/>
              <a:buChar char="•"/>
            </a:pPr>
            <a:r>
              <a:rPr lang="en-US" sz="2400">
                <a:solidFill>
                  <a:srgbClr val="2D3880"/>
                </a:solidFill>
                <a:latin typeface="Glacial Indifference"/>
              </a:rPr>
              <a:t>Enhancing the UI Interface for advancing online segment along with analyzing what other segments lack.</a:t>
            </a:r>
          </a:p>
          <a:p>
            <a:pPr algn="l">
              <a:lnSpc>
                <a:spcPts val="4079"/>
              </a:lnSpc>
            </a:pPr>
            <a:endParaRPr lang="en-US" sz="2400">
              <a:solidFill>
                <a:srgbClr val="2D3880"/>
              </a:solidFill>
              <a:latin typeface="Glacial Indifference"/>
            </a:endParaRPr>
          </a:p>
        </p:txBody>
      </p:sp>
      <p:sp>
        <p:nvSpPr>
          <p:cNvPr id="5" name="TextBox 5"/>
          <p:cNvSpPr txBox="1"/>
          <p:nvPr/>
        </p:nvSpPr>
        <p:spPr>
          <a:xfrm>
            <a:off x="8799190" y="47479"/>
            <a:ext cx="8743215" cy="1045991"/>
          </a:xfrm>
          <a:prstGeom prst="rect">
            <a:avLst/>
          </a:prstGeom>
        </p:spPr>
        <p:txBody>
          <a:bodyPr lIns="0" tIns="0" rIns="0" bIns="0" rtlCol="0" anchor="t">
            <a:spAutoFit/>
          </a:bodyPr>
          <a:lstStyle/>
          <a:p>
            <a:pPr marL="0" lvl="0" indent="0" algn="l">
              <a:lnSpc>
                <a:spcPts val="8588"/>
              </a:lnSpc>
              <a:spcBef>
                <a:spcPct val="0"/>
              </a:spcBef>
            </a:pPr>
            <a:r>
              <a:rPr lang="en-US" sz="6134">
                <a:solidFill>
                  <a:srgbClr val="2D3880"/>
                </a:solidFill>
                <a:latin typeface="Cormorant Garamond Bold"/>
              </a:rPr>
              <a:t>MARKET OUTCOME</a:t>
            </a:r>
          </a:p>
        </p:txBody>
      </p:sp>
      <p:sp>
        <p:nvSpPr>
          <p:cNvPr id="6" name="TextBox 6"/>
          <p:cNvSpPr txBox="1"/>
          <p:nvPr/>
        </p:nvSpPr>
        <p:spPr>
          <a:xfrm>
            <a:off x="8799190" y="1057275"/>
            <a:ext cx="7231105" cy="7172325"/>
          </a:xfrm>
          <a:prstGeom prst="rect">
            <a:avLst/>
          </a:prstGeom>
        </p:spPr>
        <p:txBody>
          <a:bodyPr lIns="0" tIns="0" rIns="0" bIns="0" rtlCol="0" anchor="t">
            <a:spAutoFit/>
          </a:bodyPr>
          <a:lstStyle/>
          <a:p>
            <a:pPr marL="518160" lvl="1" indent="-259080" algn="l">
              <a:lnSpc>
                <a:spcPts val="4079"/>
              </a:lnSpc>
              <a:buFont typeface="Arial"/>
              <a:buChar char="•"/>
            </a:pPr>
            <a:r>
              <a:rPr lang="en-US" sz="2400">
                <a:solidFill>
                  <a:srgbClr val="2D3880"/>
                </a:solidFill>
                <a:latin typeface="Glacial Indifference"/>
              </a:rPr>
              <a:t>Determine the most occuring common reasons for cancellation of booking.</a:t>
            </a:r>
          </a:p>
          <a:p>
            <a:pPr algn="l">
              <a:lnSpc>
                <a:spcPts val="4079"/>
              </a:lnSpc>
            </a:pPr>
            <a:endParaRPr lang="en-US" sz="2400">
              <a:solidFill>
                <a:srgbClr val="2D3880"/>
              </a:solidFill>
              <a:latin typeface="Glacial Indifference"/>
            </a:endParaRPr>
          </a:p>
          <a:p>
            <a:pPr marL="518160" lvl="1" indent="-259080" algn="l">
              <a:lnSpc>
                <a:spcPts val="4079"/>
              </a:lnSpc>
              <a:buFont typeface="Arial"/>
              <a:buChar char="•"/>
            </a:pPr>
            <a:r>
              <a:rPr lang="en-US" sz="2400">
                <a:solidFill>
                  <a:srgbClr val="2D3880"/>
                </a:solidFill>
                <a:latin typeface="Glacial Indifference"/>
              </a:rPr>
              <a:t>Introduce other meal plans &amp; discuss how to make them different and versatile</a:t>
            </a:r>
          </a:p>
          <a:p>
            <a:pPr algn="l">
              <a:lnSpc>
                <a:spcPts val="4079"/>
              </a:lnSpc>
            </a:pPr>
            <a:endParaRPr lang="en-US" sz="2400">
              <a:solidFill>
                <a:srgbClr val="2D3880"/>
              </a:solidFill>
              <a:latin typeface="Glacial Indifference"/>
            </a:endParaRPr>
          </a:p>
          <a:p>
            <a:pPr marL="518160" lvl="1" indent="-259080" algn="l">
              <a:lnSpc>
                <a:spcPts val="4079"/>
              </a:lnSpc>
              <a:buFont typeface="Arial"/>
              <a:buChar char="•"/>
            </a:pPr>
            <a:r>
              <a:rPr lang="en-US" sz="2400">
                <a:solidFill>
                  <a:srgbClr val="2D3880"/>
                </a:solidFill>
                <a:latin typeface="Glacial Indifference"/>
              </a:rPr>
              <a:t>Analyze what the competitors have better than us &amp; realizing our scope of improvement</a:t>
            </a:r>
          </a:p>
          <a:p>
            <a:pPr algn="l">
              <a:lnSpc>
                <a:spcPts val="4079"/>
              </a:lnSpc>
            </a:pPr>
            <a:endParaRPr lang="en-US" sz="2400">
              <a:solidFill>
                <a:srgbClr val="2D3880"/>
              </a:solidFill>
              <a:latin typeface="Glacial Indifference"/>
            </a:endParaRPr>
          </a:p>
          <a:p>
            <a:pPr marL="518160" lvl="1" indent="-259080" algn="l">
              <a:lnSpc>
                <a:spcPts val="4079"/>
              </a:lnSpc>
              <a:buFont typeface="Arial"/>
              <a:buChar char="•"/>
            </a:pPr>
            <a:r>
              <a:rPr lang="en-US" sz="2400">
                <a:solidFill>
                  <a:srgbClr val="2D3880"/>
                </a:solidFill>
                <a:latin typeface="Glacial Indifference"/>
              </a:rPr>
              <a:t>Curating a planned way to be one step ahead in advertising.</a:t>
            </a:r>
          </a:p>
          <a:p>
            <a:pPr algn="l">
              <a:lnSpc>
                <a:spcPts val="4079"/>
              </a:lnSpc>
            </a:pPr>
            <a:endParaRPr lang="en-US" sz="2400">
              <a:solidFill>
                <a:srgbClr val="2D3880"/>
              </a:solidFill>
              <a:latin typeface="Glacial Indifference"/>
            </a:endParaRPr>
          </a:p>
          <a:p>
            <a:pPr marL="518160" lvl="1" indent="-259080" algn="l">
              <a:lnSpc>
                <a:spcPts val="4079"/>
              </a:lnSpc>
              <a:buFont typeface="Arial"/>
              <a:buChar char="•"/>
            </a:pPr>
            <a:r>
              <a:rPr lang="en-US" sz="2400">
                <a:solidFill>
                  <a:srgbClr val="2D3880"/>
                </a:solidFill>
                <a:latin typeface="Glacial Indifference"/>
              </a:rPr>
              <a:t>Understanding the strengths &amp; weaknesses of our competitors.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020195" y="-514736"/>
            <a:ext cx="4478210" cy="3525572"/>
          </a:xfrm>
          <a:custGeom>
            <a:avLst/>
            <a:gdLst/>
            <a:ahLst/>
            <a:cxnLst/>
            <a:rect l="l" t="t" r="r" b="b"/>
            <a:pathLst>
              <a:path w="4478210" h="3525572">
                <a:moveTo>
                  <a:pt x="4478210" y="0"/>
                </a:moveTo>
                <a:lnTo>
                  <a:pt x="0" y="0"/>
                </a:lnTo>
                <a:lnTo>
                  <a:pt x="0" y="3525573"/>
                </a:lnTo>
                <a:lnTo>
                  <a:pt x="4478210" y="3525573"/>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49831" y="567965"/>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dirty="0">
                <a:solidFill>
                  <a:srgbClr val="2D3880"/>
                </a:solidFill>
                <a:latin typeface="Cormorant Garamond Bold"/>
              </a:rPr>
              <a:t>CONCLUSION</a:t>
            </a:r>
          </a:p>
        </p:txBody>
      </p:sp>
      <p:sp>
        <p:nvSpPr>
          <p:cNvPr id="4" name="TextBox 4"/>
          <p:cNvSpPr txBox="1"/>
          <p:nvPr/>
        </p:nvSpPr>
        <p:spPr>
          <a:xfrm>
            <a:off x="1664172" y="2445273"/>
            <a:ext cx="15595128" cy="5613895"/>
          </a:xfrm>
          <a:prstGeom prst="rect">
            <a:avLst/>
          </a:prstGeom>
        </p:spPr>
        <p:txBody>
          <a:bodyPr lIns="0" tIns="0" rIns="0" bIns="0" rtlCol="0" anchor="t">
            <a:spAutoFit/>
          </a:bodyPr>
          <a:lstStyle/>
          <a:p>
            <a:pPr algn="l">
              <a:lnSpc>
                <a:spcPts val="4986"/>
              </a:lnSpc>
            </a:pPr>
            <a:r>
              <a:rPr lang="en-US" sz="2933">
                <a:solidFill>
                  <a:srgbClr val="2D3880"/>
                </a:solidFill>
                <a:latin typeface="Glacial Indifference"/>
              </a:rPr>
              <a:t>The analysis of the hotel reservation dataset reveals valuable insights for informed decision-making in the hospitality industry. Understanding guest preferences, popular meal plans, room types, booking trends, and market segments allows hotels to tailor their offerings, optimize pricing strategies, and enhance the guest experience. leveraging data-driven insights empowers hotels to stay competitive, attract the right audience, and drive business success.</a:t>
            </a:r>
          </a:p>
          <a:p>
            <a:pPr algn="l">
              <a:lnSpc>
                <a:spcPts val="4986"/>
              </a:lnSpc>
            </a:pPr>
            <a:endParaRPr lang="en-US" sz="2933">
              <a:solidFill>
                <a:srgbClr val="2D3880"/>
              </a:solidFill>
              <a:latin typeface="Glacial Indifference"/>
            </a:endParaRPr>
          </a:p>
          <a:p>
            <a:pPr marL="0" lvl="0" indent="0" algn="l">
              <a:lnSpc>
                <a:spcPts val="4986"/>
              </a:lnSpc>
            </a:pPr>
            <a:r>
              <a:rPr lang="en-US" sz="2933">
                <a:solidFill>
                  <a:srgbClr val="2D3880"/>
                </a:solidFill>
                <a:latin typeface="Glacial Indifference"/>
              </a:rPr>
              <a:t>This project has provided me with hands-on experience in utilizing SQL for real-world data analysis, focusing on Hotel Reservation Dataset. I have attempted to clean data &amp; apply SQL functions effectively to draw insights.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66628" cy="10287000"/>
          </a:xfrm>
          <a:custGeom>
            <a:avLst/>
            <a:gdLst/>
            <a:ahLst/>
            <a:cxnLst/>
            <a:rect l="l" t="t" r="r" b="b"/>
            <a:pathLst>
              <a:path w="13066628" h="10287000">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939062" y="5400677"/>
            <a:ext cx="7106579" cy="2280821"/>
          </a:xfrm>
          <a:prstGeom prst="rect">
            <a:avLst/>
          </a:prstGeom>
        </p:spPr>
        <p:txBody>
          <a:bodyPr lIns="0" tIns="0" rIns="0" bIns="0" rtlCol="0" anchor="t">
            <a:spAutoFit/>
          </a:bodyPr>
          <a:lstStyle/>
          <a:p>
            <a:pPr marL="0" lvl="0" indent="0" algn="l">
              <a:lnSpc>
                <a:spcPts val="18603"/>
              </a:lnSpc>
            </a:pPr>
            <a:r>
              <a:rPr lang="en-US" sz="13288">
                <a:solidFill>
                  <a:srgbClr val="2D3880"/>
                </a:solidFill>
                <a:latin typeface="Cormorant Garamond Bold Italics"/>
              </a:rPr>
              <a:t>Thank You!</a:t>
            </a:r>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628477"/>
            <a:chOff x="0" y="0"/>
            <a:chExt cx="24384000" cy="4837969"/>
          </a:xfrm>
        </p:grpSpPr>
        <p:pic>
          <p:nvPicPr>
            <p:cNvPr id="3" name="Picture 3"/>
            <p:cNvPicPr>
              <a:picLocks noChangeAspect="1"/>
            </p:cNvPicPr>
            <p:nvPr/>
          </p:nvPicPr>
          <p:blipFill>
            <a:blip r:embed="rId2"/>
            <a:srcRect t="49127" b="21092"/>
            <a:stretch>
              <a:fillRect/>
            </a:stretch>
          </p:blipFill>
          <p:spPr>
            <a:xfrm>
              <a:off x="0" y="0"/>
              <a:ext cx="24384000" cy="4837969"/>
            </a:xfrm>
            <a:prstGeom prst="rect">
              <a:avLst/>
            </a:prstGeom>
          </p:spPr>
        </p:pic>
      </p:gr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ECECF3"/>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a:off x="2658824" y="3916680"/>
            <a:ext cx="1195948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Hello!</a:t>
            </a:r>
          </a:p>
        </p:txBody>
      </p:sp>
      <p:sp>
        <p:nvSpPr>
          <p:cNvPr id="8" name="TextBox 8"/>
          <p:cNvSpPr txBox="1"/>
          <p:nvPr/>
        </p:nvSpPr>
        <p:spPr>
          <a:xfrm>
            <a:off x="2658824" y="5227794"/>
            <a:ext cx="12347779" cy="3160067"/>
          </a:xfrm>
          <a:prstGeom prst="rect">
            <a:avLst/>
          </a:prstGeom>
        </p:spPr>
        <p:txBody>
          <a:bodyPr lIns="0" tIns="0" rIns="0" bIns="0" rtlCol="0" anchor="t">
            <a:spAutoFit/>
          </a:bodyPr>
          <a:lstStyle/>
          <a:p>
            <a:pPr marL="0" lvl="0" indent="0" algn="ctr">
              <a:lnSpc>
                <a:spcPts val="4222"/>
              </a:lnSpc>
            </a:pPr>
            <a:r>
              <a:rPr lang="en-US" sz="2483">
                <a:solidFill>
                  <a:srgbClr val="2D3880"/>
                </a:solidFill>
                <a:latin typeface="Glacial Indifference"/>
              </a:rPr>
              <a:t>Warm greetings to all. Have you ever thought about when to book a hotel room in the year? Or is it the best time to stay for the best daily rate? What if you want to predict whether the hotel may receive too many special requests? The Hotel Reservation dataset can help you explore these issues. I am going to introduce &amp; Analyse a Hotel reservation dataset, which aims to address key challenges and capitalize on emerging opportunities in the market.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677756"/>
            <a:chOff x="0" y="0"/>
            <a:chExt cx="24384000" cy="2237009"/>
          </a:xfrm>
        </p:grpSpPr>
        <p:pic>
          <p:nvPicPr>
            <p:cNvPr id="3" name="Picture 3"/>
            <p:cNvPicPr>
              <a:picLocks noChangeAspect="1"/>
            </p:cNvPicPr>
            <p:nvPr/>
          </p:nvPicPr>
          <p:blipFill>
            <a:blip r:embed="rId2"/>
            <a:srcRect t="43106" b="43106"/>
            <a:stretch>
              <a:fillRect/>
            </a:stretch>
          </p:blipFill>
          <p:spPr>
            <a:xfrm>
              <a:off x="0" y="0"/>
              <a:ext cx="24384000" cy="2237009"/>
            </a:xfrm>
            <a:prstGeom prst="rect">
              <a:avLst/>
            </a:prstGeom>
          </p:spPr>
        </p:pic>
      </p:grpSp>
      <p:grpSp>
        <p:nvGrpSpPr>
          <p:cNvPr id="4" name="Group 4"/>
          <p:cNvGrpSpPr/>
          <p:nvPr/>
        </p:nvGrpSpPr>
        <p:grpSpPr>
          <a:xfrm>
            <a:off x="1028700" y="1677756"/>
            <a:ext cx="16230600" cy="8096154"/>
            <a:chOff x="0" y="0"/>
            <a:chExt cx="4274726" cy="2132320"/>
          </a:xfrm>
        </p:grpSpPr>
        <p:sp>
          <p:nvSpPr>
            <p:cNvPr id="5" name="Freeform 5"/>
            <p:cNvSpPr/>
            <p:nvPr/>
          </p:nvSpPr>
          <p:spPr>
            <a:xfrm>
              <a:off x="0" y="0"/>
              <a:ext cx="4274726" cy="2132320"/>
            </a:xfrm>
            <a:custGeom>
              <a:avLst/>
              <a:gdLst/>
              <a:ahLst/>
              <a:cxnLst/>
              <a:rect l="l" t="t" r="r" b="b"/>
              <a:pathLst>
                <a:path w="4274726" h="2132320">
                  <a:moveTo>
                    <a:pt x="0" y="0"/>
                  </a:moveTo>
                  <a:lnTo>
                    <a:pt x="4274726" y="0"/>
                  </a:lnTo>
                  <a:lnTo>
                    <a:pt x="4274726" y="2132320"/>
                  </a:lnTo>
                  <a:lnTo>
                    <a:pt x="0" y="2132320"/>
                  </a:lnTo>
                  <a:close/>
                </a:path>
              </a:pathLst>
            </a:custGeom>
            <a:solidFill>
              <a:srgbClr val="ECECF3"/>
            </a:solidFill>
          </p:spPr>
        </p:sp>
        <p:sp>
          <p:nvSpPr>
            <p:cNvPr id="6" name="TextBox 6"/>
            <p:cNvSpPr txBox="1"/>
            <p:nvPr/>
          </p:nvSpPr>
          <p:spPr>
            <a:xfrm>
              <a:off x="0" y="-47625"/>
              <a:ext cx="4274726" cy="2179945"/>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a:off x="2629093" y="1663332"/>
            <a:ext cx="11959488"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rPr>
              <a:t>OVERVIEW</a:t>
            </a:r>
          </a:p>
        </p:txBody>
      </p:sp>
      <p:sp>
        <p:nvSpPr>
          <p:cNvPr id="8" name="TextBox 8"/>
          <p:cNvSpPr txBox="1"/>
          <p:nvPr/>
        </p:nvSpPr>
        <p:spPr>
          <a:xfrm>
            <a:off x="1028700" y="2766327"/>
            <a:ext cx="16230600" cy="7967098"/>
          </a:xfrm>
          <a:prstGeom prst="rect">
            <a:avLst/>
          </a:prstGeom>
        </p:spPr>
        <p:txBody>
          <a:bodyPr lIns="0" tIns="0" rIns="0" bIns="0" rtlCol="0" anchor="t">
            <a:spAutoFit/>
          </a:bodyPr>
          <a:lstStyle/>
          <a:p>
            <a:pPr algn="ctr">
              <a:lnSpc>
                <a:spcPts val="4222"/>
              </a:lnSpc>
            </a:pPr>
            <a:r>
              <a:rPr lang="en-US" sz="2483">
                <a:solidFill>
                  <a:srgbClr val="2D3880"/>
                </a:solidFill>
                <a:latin typeface="Glacial Indifference"/>
              </a:rPr>
              <a:t>The more technology hotels use, the more data becomes available to them. For Hotel property owners &amp; sales managers, these metrices are so valuable. Unearthing useful insights from the vast amount of hotel data at your disposal is always going to be on-going and somewhat time-consuming but it doesn't have to be as complicated as it seems. By focusing your efforts on specific data sets and getting creative with how you use them, data analysis will prove to be an actionable and transformative tool for your hotel. The overall goal of data analysis is to track patterns at your property and set yourself up to make accurate predictions. In turn you can plan and strategies towards your ultimate desire: increased revenue.</a:t>
            </a:r>
          </a:p>
          <a:p>
            <a:pPr algn="ctr">
              <a:lnSpc>
                <a:spcPts val="4222"/>
              </a:lnSpc>
            </a:pPr>
            <a:endParaRPr lang="en-US" sz="2483">
              <a:solidFill>
                <a:srgbClr val="2D3880"/>
              </a:solidFill>
              <a:latin typeface="Glacial Indifference"/>
            </a:endParaRPr>
          </a:p>
          <a:p>
            <a:pPr algn="l">
              <a:lnSpc>
                <a:spcPts val="4222"/>
              </a:lnSpc>
            </a:pPr>
            <a:r>
              <a:rPr lang="en-US" sz="2483">
                <a:solidFill>
                  <a:srgbClr val="2D3880"/>
                </a:solidFill>
                <a:latin typeface="Glacial Indifference"/>
              </a:rPr>
              <a:t>When you learn to Organize, Analyze, &amp; apply the right hotel data, you can:-</a:t>
            </a:r>
          </a:p>
          <a:p>
            <a:pPr marL="536271" lvl="1" indent="-268136" algn="l">
              <a:lnSpc>
                <a:spcPts val="4222"/>
              </a:lnSpc>
              <a:buFont typeface="Arial"/>
              <a:buChar char="•"/>
            </a:pPr>
            <a:r>
              <a:rPr lang="en-US" sz="2483">
                <a:solidFill>
                  <a:srgbClr val="2D3880"/>
                </a:solidFill>
                <a:latin typeface="Glacial Indifference"/>
              </a:rPr>
              <a:t>Create a better experience for guests.</a:t>
            </a:r>
          </a:p>
          <a:p>
            <a:pPr marL="536271" lvl="1" indent="-268136" algn="l">
              <a:lnSpc>
                <a:spcPts val="4222"/>
              </a:lnSpc>
              <a:buFont typeface="Arial"/>
              <a:buChar char="•"/>
            </a:pPr>
            <a:r>
              <a:rPr lang="en-US" sz="2483">
                <a:solidFill>
                  <a:srgbClr val="2D3880"/>
                </a:solidFill>
                <a:latin typeface="Glacial Indifference"/>
              </a:rPr>
              <a:t>Book more rooms &amp; group events</a:t>
            </a:r>
          </a:p>
          <a:p>
            <a:pPr marL="536271" lvl="1" indent="-268136" algn="l">
              <a:lnSpc>
                <a:spcPts val="4222"/>
              </a:lnSpc>
              <a:buFont typeface="Arial"/>
              <a:buChar char="•"/>
            </a:pPr>
            <a:r>
              <a:rPr lang="en-US" sz="2483">
                <a:solidFill>
                  <a:srgbClr val="2D3880"/>
                </a:solidFill>
                <a:latin typeface="Glacial Indifference"/>
              </a:rPr>
              <a:t>Outsmart your competition</a:t>
            </a:r>
          </a:p>
          <a:p>
            <a:pPr marL="536271" lvl="1" indent="-268136" algn="l">
              <a:lnSpc>
                <a:spcPts val="4222"/>
              </a:lnSpc>
              <a:buFont typeface="Arial"/>
              <a:buChar char="•"/>
            </a:pPr>
            <a:r>
              <a:rPr lang="en-US" sz="2483">
                <a:solidFill>
                  <a:srgbClr val="2D3880"/>
                </a:solidFill>
                <a:latin typeface="Glacial Indifference"/>
              </a:rPr>
              <a:t>Grow your bottom line</a:t>
            </a:r>
          </a:p>
          <a:p>
            <a:pPr algn="ctr">
              <a:lnSpc>
                <a:spcPts val="4222"/>
              </a:lnSpc>
            </a:pPr>
            <a:endParaRPr lang="en-US" sz="2483">
              <a:solidFill>
                <a:srgbClr val="2D3880"/>
              </a:solidFill>
              <a:latin typeface="Glacial Indifference"/>
            </a:endParaRPr>
          </a:p>
          <a:p>
            <a:pPr marL="0" lvl="0" indent="0" algn="ctr">
              <a:lnSpc>
                <a:spcPts val="4222"/>
              </a:lnSpc>
            </a:pPr>
            <a:endParaRPr lang="en-US" sz="2483">
              <a:solidFill>
                <a:srgbClr val="2D3880"/>
              </a:solidFill>
              <a:latin typeface="Glacial Indifference"/>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77604" y="2663378"/>
            <a:ext cx="1466396" cy="1239104"/>
          </a:xfrm>
          <a:custGeom>
            <a:avLst/>
            <a:gdLst/>
            <a:ahLst/>
            <a:cxnLst/>
            <a:rect l="l" t="t" r="r" b="b"/>
            <a:pathLst>
              <a:path w="1466396" h="1239104">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677604" y="4570306"/>
            <a:ext cx="1466396" cy="1466396"/>
          </a:xfrm>
          <a:custGeom>
            <a:avLst/>
            <a:gdLst/>
            <a:ahLst/>
            <a:cxnLst/>
            <a:rect l="l" t="t" r="r" b="b"/>
            <a:pathLst>
              <a:path w="1466396" h="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755388" y="6986920"/>
            <a:ext cx="1466396" cy="1466396"/>
          </a:xfrm>
          <a:custGeom>
            <a:avLst/>
            <a:gdLst/>
            <a:ahLst/>
            <a:cxnLst/>
            <a:rect l="l" t="t" r="r" b="b"/>
            <a:pathLst>
              <a:path w="1466396" h="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028700" y="895350"/>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rPr>
              <a:t>Problem Statement</a:t>
            </a:r>
          </a:p>
        </p:txBody>
      </p:sp>
      <p:sp>
        <p:nvSpPr>
          <p:cNvPr id="7" name="TextBox 7"/>
          <p:cNvSpPr txBox="1"/>
          <p:nvPr/>
        </p:nvSpPr>
        <p:spPr>
          <a:xfrm>
            <a:off x="1028700" y="2539553"/>
            <a:ext cx="5320224" cy="254317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a:rPr>
              <a:t>You are tasked with analyzing a Hotel Reservation Dataset using SQL. Here are 15 Questions for which you will be writing SQL queries to gain meaningful insights.</a:t>
            </a:r>
          </a:p>
        </p:txBody>
      </p:sp>
      <p:sp>
        <p:nvSpPr>
          <p:cNvPr id="8" name="TextBox 8"/>
          <p:cNvSpPr txBox="1"/>
          <p:nvPr/>
        </p:nvSpPr>
        <p:spPr>
          <a:xfrm>
            <a:off x="9676338" y="2902358"/>
            <a:ext cx="7582962" cy="100012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a:rPr>
              <a:t>Our study aims to pinpoint challenges and opportunities, assess feasibility, and offer strategic insights.</a:t>
            </a:r>
          </a:p>
        </p:txBody>
      </p:sp>
      <p:sp>
        <p:nvSpPr>
          <p:cNvPr id="9" name="TextBox 9"/>
          <p:cNvSpPr txBox="1"/>
          <p:nvPr/>
        </p:nvSpPr>
        <p:spPr>
          <a:xfrm>
            <a:off x="9676338" y="2539553"/>
            <a:ext cx="7582962" cy="48577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Bold"/>
              </a:rPr>
              <a:t>Scope of the Study</a:t>
            </a:r>
          </a:p>
        </p:txBody>
      </p:sp>
      <p:sp>
        <p:nvSpPr>
          <p:cNvPr id="10" name="TextBox 10"/>
          <p:cNvSpPr txBox="1"/>
          <p:nvPr/>
        </p:nvSpPr>
        <p:spPr>
          <a:xfrm>
            <a:off x="9676338" y="4804621"/>
            <a:ext cx="7582962" cy="151447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a:rPr>
              <a:t>Understanding its market implications is crucial for businesses aiming to stay competitive and meet evolving customer needs.</a:t>
            </a:r>
          </a:p>
        </p:txBody>
      </p:sp>
      <p:sp>
        <p:nvSpPr>
          <p:cNvPr id="11" name="TextBox 11"/>
          <p:cNvSpPr txBox="1"/>
          <p:nvPr/>
        </p:nvSpPr>
        <p:spPr>
          <a:xfrm>
            <a:off x="9676338" y="4513156"/>
            <a:ext cx="7582962"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2D3880"/>
                </a:solidFill>
                <a:latin typeface="Glacial Indifference Bold"/>
              </a:rPr>
              <a:t>Relevance of the Study</a:t>
            </a:r>
          </a:p>
        </p:txBody>
      </p:sp>
      <p:sp>
        <p:nvSpPr>
          <p:cNvPr id="12" name="TextBox 12"/>
          <p:cNvSpPr txBox="1"/>
          <p:nvPr/>
        </p:nvSpPr>
        <p:spPr>
          <a:xfrm>
            <a:off x="9648695" y="7221235"/>
            <a:ext cx="7582962" cy="1514475"/>
          </a:xfrm>
          <a:prstGeom prst="rect">
            <a:avLst/>
          </a:prstGeom>
        </p:spPr>
        <p:txBody>
          <a:bodyPr lIns="0" tIns="0" rIns="0" bIns="0" rtlCol="0" anchor="t">
            <a:spAutoFit/>
          </a:bodyPr>
          <a:lstStyle/>
          <a:p>
            <a:pPr marL="0" lvl="0" indent="0" algn="l">
              <a:lnSpc>
                <a:spcPts val="4079"/>
              </a:lnSpc>
            </a:pPr>
            <a:r>
              <a:rPr lang="en-US" sz="2400">
                <a:solidFill>
                  <a:srgbClr val="2D3880"/>
                </a:solidFill>
                <a:latin typeface="Glacial Indifference"/>
              </a:rPr>
              <a:t>How can a new stategy effectively address the market needs, leverage market trends, and differentiate itself in the competitive landscape?</a:t>
            </a:r>
          </a:p>
        </p:txBody>
      </p:sp>
      <p:sp>
        <p:nvSpPr>
          <p:cNvPr id="13" name="TextBox 13"/>
          <p:cNvSpPr txBox="1"/>
          <p:nvPr/>
        </p:nvSpPr>
        <p:spPr>
          <a:xfrm>
            <a:off x="9648695" y="6929770"/>
            <a:ext cx="7582962" cy="4152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2D3880"/>
                </a:solidFill>
                <a:latin typeface="Glacial Indifference Bold"/>
              </a:rPr>
              <a:t>Research Question</a:t>
            </a: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89879" y="0"/>
            <a:ext cx="2598121" cy="2598121"/>
          </a:xfrm>
          <a:custGeom>
            <a:avLst/>
            <a:gdLst/>
            <a:ahLst/>
            <a:cxnLst/>
            <a:rect l="l" t="t" r="r" b="b"/>
            <a:pathLst>
              <a:path w="2598121" h="2598121">
                <a:moveTo>
                  <a:pt x="0" y="0"/>
                </a:moveTo>
                <a:lnTo>
                  <a:pt x="2598121" y="0"/>
                </a:lnTo>
                <a:lnTo>
                  <a:pt x="2598121" y="2598121"/>
                </a:lnTo>
                <a:lnTo>
                  <a:pt x="0" y="25981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82683" flipH="1" flipV="1">
            <a:off x="0" y="7688879"/>
            <a:ext cx="2598121" cy="2598121"/>
          </a:xfrm>
          <a:custGeom>
            <a:avLst/>
            <a:gdLst/>
            <a:ahLst/>
            <a:cxnLst/>
            <a:rect l="l" t="t" r="r" b="b"/>
            <a:pathLst>
              <a:path w="2598121" h="2598121">
                <a:moveTo>
                  <a:pt x="2598121" y="2598121"/>
                </a:moveTo>
                <a:lnTo>
                  <a:pt x="0" y="2598121"/>
                </a:lnTo>
                <a:lnTo>
                  <a:pt x="0" y="0"/>
                </a:lnTo>
                <a:lnTo>
                  <a:pt x="2598121" y="0"/>
                </a:lnTo>
                <a:lnTo>
                  <a:pt x="2598121" y="259812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3499" y="2899771"/>
            <a:ext cx="9830901" cy="722860"/>
          </a:xfrm>
          <a:custGeom>
            <a:avLst/>
            <a:gdLst/>
            <a:ahLst/>
            <a:cxnLst/>
            <a:rect l="l" t="t" r="r" b="b"/>
            <a:pathLst>
              <a:path w="9830901" h="722860">
                <a:moveTo>
                  <a:pt x="0" y="0"/>
                </a:moveTo>
                <a:lnTo>
                  <a:pt x="9830902" y="0"/>
                </a:lnTo>
                <a:lnTo>
                  <a:pt x="9830902" y="722860"/>
                </a:lnTo>
                <a:lnTo>
                  <a:pt x="0" y="722860"/>
                </a:lnTo>
                <a:lnTo>
                  <a:pt x="0" y="0"/>
                </a:lnTo>
                <a:close/>
              </a:path>
            </a:pathLst>
          </a:custGeom>
          <a:blipFill>
            <a:blip r:embed="rId6"/>
            <a:stretch>
              <a:fillRect/>
            </a:stretch>
          </a:blipFill>
        </p:spPr>
      </p:sp>
      <p:sp>
        <p:nvSpPr>
          <p:cNvPr id="5" name="Freeform 5"/>
          <p:cNvSpPr/>
          <p:nvPr/>
        </p:nvSpPr>
        <p:spPr>
          <a:xfrm>
            <a:off x="0" y="4400232"/>
            <a:ext cx="18288000" cy="3523751"/>
          </a:xfrm>
          <a:custGeom>
            <a:avLst/>
            <a:gdLst/>
            <a:ahLst/>
            <a:cxnLst/>
            <a:rect l="l" t="t" r="r" b="b"/>
            <a:pathLst>
              <a:path w="18288000" h="3523751">
                <a:moveTo>
                  <a:pt x="0" y="0"/>
                </a:moveTo>
                <a:lnTo>
                  <a:pt x="18288000" y="0"/>
                </a:lnTo>
                <a:lnTo>
                  <a:pt x="18288000" y="3523751"/>
                </a:lnTo>
                <a:lnTo>
                  <a:pt x="0" y="3523751"/>
                </a:lnTo>
                <a:lnTo>
                  <a:pt x="0" y="0"/>
                </a:lnTo>
                <a:close/>
              </a:path>
            </a:pathLst>
          </a:custGeom>
          <a:blipFill>
            <a:blip r:embed="rId7"/>
            <a:stretch>
              <a:fillRect t="-324" b="-278"/>
            </a:stretch>
          </a:blipFill>
        </p:spPr>
      </p:sp>
      <p:sp>
        <p:nvSpPr>
          <p:cNvPr id="6" name="TextBox 6"/>
          <p:cNvSpPr txBox="1"/>
          <p:nvPr/>
        </p:nvSpPr>
        <p:spPr>
          <a:xfrm>
            <a:off x="1028700" y="895350"/>
            <a:ext cx="571176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rPr>
              <a:t>DATASET</a:t>
            </a:r>
          </a:p>
        </p:txBody>
      </p:sp>
      <p:sp>
        <p:nvSpPr>
          <p:cNvPr id="7" name="TextBox 7"/>
          <p:cNvSpPr txBox="1"/>
          <p:nvPr/>
        </p:nvSpPr>
        <p:spPr>
          <a:xfrm>
            <a:off x="10204401" y="1083646"/>
            <a:ext cx="5711767" cy="1514475"/>
          </a:xfrm>
          <a:prstGeom prst="rect">
            <a:avLst/>
          </a:prstGeom>
        </p:spPr>
        <p:txBody>
          <a:bodyPr lIns="0" tIns="0" rIns="0" bIns="0" rtlCol="0" anchor="t">
            <a:spAutoFit/>
          </a:bodyPr>
          <a:lstStyle/>
          <a:p>
            <a:pPr algn="l">
              <a:lnSpc>
                <a:spcPts val="4079"/>
              </a:lnSpc>
            </a:pPr>
            <a:r>
              <a:rPr lang="en-US" sz="2400">
                <a:solidFill>
                  <a:srgbClr val="2D3880"/>
                </a:solidFill>
                <a:latin typeface="Glacial Indifference"/>
              </a:rPr>
              <a:t>Showcasing the dataset. Gives us a clear view about how many columns does the dataset contain.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478557" y="0"/>
          <a:ext cx="17305826" cy="9753606"/>
        </p:xfrm>
        <a:graphic>
          <a:graphicData uri="http://schemas.openxmlformats.org/drawingml/2006/table">
            <a:tbl>
              <a:tblPr/>
              <a:tblGrid>
                <a:gridCol w="2768878">
                  <a:extLst>
                    <a:ext uri="{9D8B030D-6E8A-4147-A177-3AD203B41FA5}">
                      <a16:colId xmlns:a16="http://schemas.microsoft.com/office/drawing/2014/main" val="20000"/>
                    </a:ext>
                  </a:extLst>
                </a:gridCol>
                <a:gridCol w="14536948">
                  <a:extLst>
                    <a:ext uri="{9D8B030D-6E8A-4147-A177-3AD203B41FA5}">
                      <a16:colId xmlns:a16="http://schemas.microsoft.com/office/drawing/2014/main" val="20001"/>
                    </a:ext>
                  </a:extLst>
                </a:gridCol>
              </a:tblGrid>
              <a:tr h="803238">
                <a:tc>
                  <a:txBody>
                    <a:bodyPr/>
                    <a:lstStyle/>
                    <a:p>
                      <a:pPr algn="ctr">
                        <a:lnSpc>
                          <a:spcPts val="2939"/>
                        </a:lnSpc>
                        <a:defRPr/>
                      </a:pPr>
                      <a:r>
                        <a:rPr lang="en-US" sz="2099">
                          <a:solidFill>
                            <a:srgbClr val="000000"/>
                          </a:solidFill>
                          <a:latin typeface="Glacial Indifference Bold"/>
                        </a:rPr>
                        <a:t>COLUMN NAME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tc>
                  <a:txBody>
                    <a:bodyPr/>
                    <a:lstStyle/>
                    <a:p>
                      <a:pPr algn="ctr">
                        <a:lnSpc>
                          <a:spcPts val="2939"/>
                        </a:lnSpc>
                        <a:defRPr/>
                      </a:pPr>
                      <a:r>
                        <a:rPr lang="en-US" sz="2099">
                          <a:solidFill>
                            <a:srgbClr val="000000"/>
                          </a:solidFill>
                          <a:latin typeface="Glacial Indifference Bold"/>
                        </a:rPr>
                        <a:t>DESCRIPTION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9D9DE4"/>
                    </a:solidFill>
                  </a:tcPr>
                </a:tc>
                <a:extLst>
                  <a:ext uri="{0D108BD9-81ED-4DB2-BD59-A6C34878D82A}">
                    <a16:rowId xmlns:a16="http://schemas.microsoft.com/office/drawing/2014/main" val="10000"/>
                  </a:ext>
                </a:extLst>
              </a:tr>
              <a:tr h="745864">
                <a:tc>
                  <a:txBody>
                    <a:bodyPr/>
                    <a:lstStyle/>
                    <a:p>
                      <a:pPr algn="ctr">
                        <a:lnSpc>
                          <a:spcPts val="2520"/>
                        </a:lnSpc>
                        <a:defRPr/>
                      </a:pPr>
                      <a:r>
                        <a:rPr lang="en-US" sz="1800">
                          <a:solidFill>
                            <a:srgbClr val="000000"/>
                          </a:solidFill>
                          <a:latin typeface="Glacial Indifference"/>
                        </a:rPr>
                        <a:t>Booking_ID</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A unique identifier for each hotel reservation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1"/>
                  </a:ext>
                </a:extLst>
              </a:tr>
              <a:tr h="745864">
                <a:tc>
                  <a:txBody>
                    <a:bodyPr/>
                    <a:lstStyle/>
                    <a:p>
                      <a:pPr algn="ctr">
                        <a:lnSpc>
                          <a:spcPts val="2520"/>
                        </a:lnSpc>
                        <a:defRPr/>
                      </a:pPr>
                      <a:r>
                        <a:rPr lang="en-US" sz="1800">
                          <a:solidFill>
                            <a:srgbClr val="000000"/>
                          </a:solidFill>
                          <a:latin typeface="Glacial Indifference"/>
                        </a:rPr>
                        <a:t>no_of_adults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number of adults in the reservation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2"/>
                  </a:ext>
                </a:extLst>
              </a:tr>
              <a:tr h="745864">
                <a:tc>
                  <a:txBody>
                    <a:bodyPr/>
                    <a:lstStyle/>
                    <a:p>
                      <a:pPr algn="ctr">
                        <a:lnSpc>
                          <a:spcPts val="2520"/>
                        </a:lnSpc>
                        <a:defRPr/>
                      </a:pPr>
                      <a:r>
                        <a:rPr lang="en-US" sz="1800">
                          <a:solidFill>
                            <a:srgbClr val="000000"/>
                          </a:solidFill>
                          <a:latin typeface="Glacial Indifference"/>
                        </a:rPr>
                        <a:t>no_of_children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number of children in the reservation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3"/>
                  </a:ext>
                </a:extLst>
              </a:tr>
              <a:tr h="745864">
                <a:tc>
                  <a:txBody>
                    <a:bodyPr/>
                    <a:lstStyle/>
                    <a:p>
                      <a:pPr algn="ctr">
                        <a:lnSpc>
                          <a:spcPts val="2520"/>
                        </a:lnSpc>
                        <a:defRPr/>
                      </a:pPr>
                      <a:r>
                        <a:rPr lang="en-US" sz="1800">
                          <a:solidFill>
                            <a:srgbClr val="000000"/>
                          </a:solidFill>
                          <a:latin typeface="Glacial Indifference"/>
                        </a:rPr>
                        <a:t>no_of_weekend_nights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number of nights in the reservation that fall on weekends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4"/>
                  </a:ext>
                </a:extLst>
              </a:tr>
              <a:tr h="745864">
                <a:tc>
                  <a:txBody>
                    <a:bodyPr/>
                    <a:lstStyle/>
                    <a:p>
                      <a:pPr algn="ctr">
                        <a:lnSpc>
                          <a:spcPts val="2520"/>
                        </a:lnSpc>
                        <a:defRPr/>
                      </a:pPr>
                      <a:r>
                        <a:rPr lang="en-US" sz="1800">
                          <a:solidFill>
                            <a:srgbClr val="000000"/>
                          </a:solidFill>
                          <a:latin typeface="Glacial Indifference"/>
                        </a:rPr>
                        <a:t>no_of_week_nights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number of nights in the reservation that fall on weekdays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5"/>
                  </a:ext>
                </a:extLst>
              </a:tr>
              <a:tr h="745864">
                <a:tc>
                  <a:txBody>
                    <a:bodyPr/>
                    <a:lstStyle/>
                    <a:p>
                      <a:pPr algn="ctr">
                        <a:lnSpc>
                          <a:spcPts val="2520"/>
                        </a:lnSpc>
                        <a:defRPr/>
                      </a:pPr>
                      <a:r>
                        <a:rPr lang="en-US" sz="1800">
                          <a:solidFill>
                            <a:srgbClr val="000000"/>
                          </a:solidFill>
                          <a:latin typeface="Glacial Indifference"/>
                        </a:rPr>
                        <a:t>type_of_meal_plan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meal plan chosen by the guests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6"/>
                  </a:ext>
                </a:extLst>
              </a:tr>
              <a:tr h="745864">
                <a:tc>
                  <a:txBody>
                    <a:bodyPr/>
                    <a:lstStyle/>
                    <a:p>
                      <a:pPr algn="ctr">
                        <a:lnSpc>
                          <a:spcPts val="2520"/>
                        </a:lnSpc>
                        <a:defRPr/>
                      </a:pPr>
                      <a:r>
                        <a:rPr lang="en-US" sz="1800">
                          <a:solidFill>
                            <a:srgbClr val="000000"/>
                          </a:solidFill>
                          <a:latin typeface="Glacial Indifference"/>
                        </a:rPr>
                        <a:t>room_type_reserved</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type of room reserved by the guests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7"/>
                  </a:ext>
                </a:extLst>
              </a:tr>
              <a:tr h="745864">
                <a:tc>
                  <a:txBody>
                    <a:bodyPr/>
                    <a:lstStyle/>
                    <a:p>
                      <a:pPr algn="ctr">
                        <a:lnSpc>
                          <a:spcPts val="2520"/>
                        </a:lnSpc>
                        <a:defRPr/>
                      </a:pPr>
                      <a:r>
                        <a:rPr lang="en-US" sz="1800">
                          <a:solidFill>
                            <a:srgbClr val="000000"/>
                          </a:solidFill>
                          <a:latin typeface="Glacial Indifference"/>
                        </a:rPr>
                        <a:t>lead_time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number of days between booking &amp; arrival</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8"/>
                  </a:ext>
                </a:extLst>
              </a:tr>
              <a:tr h="745864">
                <a:tc>
                  <a:txBody>
                    <a:bodyPr/>
                    <a:lstStyle/>
                    <a:p>
                      <a:pPr algn="ctr">
                        <a:lnSpc>
                          <a:spcPts val="2520"/>
                        </a:lnSpc>
                        <a:defRPr/>
                      </a:pPr>
                      <a:r>
                        <a:rPr lang="en-US" sz="1800">
                          <a:solidFill>
                            <a:srgbClr val="000000"/>
                          </a:solidFill>
                          <a:latin typeface="Glacial Indifference"/>
                        </a:rPr>
                        <a:t>arrival_date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date of arrival</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9"/>
                  </a:ext>
                </a:extLst>
              </a:tr>
              <a:tr h="745864">
                <a:tc>
                  <a:txBody>
                    <a:bodyPr/>
                    <a:lstStyle/>
                    <a:p>
                      <a:pPr algn="ctr">
                        <a:lnSpc>
                          <a:spcPts val="2520"/>
                        </a:lnSpc>
                        <a:defRPr/>
                      </a:pPr>
                      <a:r>
                        <a:rPr lang="en-US" sz="1800">
                          <a:solidFill>
                            <a:srgbClr val="000000"/>
                          </a:solidFill>
                          <a:latin typeface="Glacial Indifference"/>
                        </a:rPr>
                        <a:t>market_segment_type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market_segment_type</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10"/>
                  </a:ext>
                </a:extLst>
              </a:tr>
              <a:tr h="745864">
                <a:tc>
                  <a:txBody>
                    <a:bodyPr/>
                    <a:lstStyle/>
                    <a:p>
                      <a:pPr algn="ctr">
                        <a:lnSpc>
                          <a:spcPts val="2520"/>
                        </a:lnSpc>
                        <a:defRPr/>
                      </a:pPr>
                      <a:r>
                        <a:rPr lang="en-US" sz="1800">
                          <a:solidFill>
                            <a:srgbClr val="000000"/>
                          </a:solidFill>
                          <a:latin typeface="Glacial Indifference"/>
                        </a:rPr>
                        <a:t>avg_price_per_room</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average price per room in the reservation</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11"/>
                  </a:ext>
                </a:extLst>
              </a:tr>
              <a:tr h="745864">
                <a:tc>
                  <a:txBody>
                    <a:bodyPr/>
                    <a:lstStyle/>
                    <a:p>
                      <a:pPr algn="ctr">
                        <a:lnSpc>
                          <a:spcPts val="2520"/>
                        </a:lnSpc>
                        <a:defRPr/>
                      </a:pPr>
                      <a:r>
                        <a:rPr lang="en-US" sz="1800">
                          <a:solidFill>
                            <a:srgbClr val="000000"/>
                          </a:solidFill>
                          <a:latin typeface="Glacial Indifference"/>
                        </a:rPr>
                        <a:t>booking_status</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r>
                        <a:rPr lang="en-US" sz="1800">
                          <a:solidFill>
                            <a:srgbClr val="000000"/>
                          </a:solidFill>
                          <a:latin typeface="Glacial Indifference"/>
                        </a:rPr>
                        <a:t>The status of the booking</a:t>
                      </a: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82701" y="0"/>
            <a:ext cx="6714605" cy="10287000"/>
          </a:xfrm>
          <a:custGeom>
            <a:avLst/>
            <a:gdLst/>
            <a:ahLst/>
            <a:cxnLst/>
            <a:rect l="l" t="t" r="r" b="b"/>
            <a:pathLst>
              <a:path w="6714605" h="10287000">
                <a:moveTo>
                  <a:pt x="0" y="0"/>
                </a:moveTo>
                <a:lnTo>
                  <a:pt x="6714606" y="0"/>
                </a:lnTo>
                <a:lnTo>
                  <a:pt x="671460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371059" y="69803"/>
            <a:ext cx="11916941" cy="4825066"/>
          </a:xfrm>
          <a:custGeom>
            <a:avLst/>
            <a:gdLst/>
            <a:ahLst/>
            <a:cxnLst/>
            <a:rect l="l" t="t" r="r" b="b"/>
            <a:pathLst>
              <a:path w="11916941" h="4825066">
                <a:moveTo>
                  <a:pt x="0" y="0"/>
                </a:moveTo>
                <a:lnTo>
                  <a:pt x="11916941" y="0"/>
                </a:lnTo>
                <a:lnTo>
                  <a:pt x="11916941" y="4825066"/>
                </a:lnTo>
                <a:lnTo>
                  <a:pt x="0" y="4825066"/>
                </a:lnTo>
                <a:lnTo>
                  <a:pt x="0" y="0"/>
                </a:lnTo>
                <a:close/>
              </a:path>
            </a:pathLst>
          </a:custGeom>
          <a:blipFill>
            <a:blip r:embed="rId4"/>
            <a:stretch>
              <a:fillRect/>
            </a:stretch>
          </a:blipFill>
        </p:spPr>
      </p:sp>
      <p:sp>
        <p:nvSpPr>
          <p:cNvPr id="7" name="Freeform 7"/>
          <p:cNvSpPr/>
          <p:nvPr/>
        </p:nvSpPr>
        <p:spPr>
          <a:xfrm>
            <a:off x="8239459" y="5143500"/>
            <a:ext cx="7115728" cy="5512310"/>
          </a:xfrm>
          <a:custGeom>
            <a:avLst/>
            <a:gdLst/>
            <a:ahLst/>
            <a:cxnLst/>
            <a:rect l="l" t="t" r="r" b="b"/>
            <a:pathLst>
              <a:path w="7115728" h="5512310">
                <a:moveTo>
                  <a:pt x="0" y="0"/>
                </a:moveTo>
                <a:lnTo>
                  <a:pt x="7115728" y="0"/>
                </a:lnTo>
                <a:lnTo>
                  <a:pt x="7115728" y="5512310"/>
                </a:lnTo>
                <a:lnTo>
                  <a:pt x="0" y="5512310"/>
                </a:lnTo>
                <a:lnTo>
                  <a:pt x="0" y="0"/>
                </a:lnTo>
                <a:close/>
              </a:path>
            </a:pathLst>
          </a:custGeom>
          <a:blipFill>
            <a:blip r:embed="rId5"/>
            <a:stretch>
              <a:fillRect t="-452" b="-452"/>
            </a:stretch>
          </a:blipFill>
        </p:spPr>
      </p:sp>
      <p:sp>
        <p:nvSpPr>
          <p:cNvPr id="8" name="TextBox 8"/>
          <p:cNvSpPr txBox="1"/>
          <p:nvPr/>
        </p:nvSpPr>
        <p:spPr>
          <a:xfrm>
            <a:off x="514350" y="224757"/>
            <a:ext cx="5303205" cy="2278380"/>
          </a:xfrm>
          <a:prstGeom prst="rect">
            <a:avLst/>
          </a:prstGeom>
        </p:spPr>
        <p:txBody>
          <a:bodyPr lIns="0" tIns="0" rIns="0" bIns="0" rtlCol="0" anchor="t">
            <a:spAutoFit/>
          </a:bodyPr>
          <a:lstStyle/>
          <a:p>
            <a:pPr marL="0" lvl="0" indent="0" algn="l">
              <a:lnSpc>
                <a:spcPts val="9000"/>
              </a:lnSpc>
            </a:pPr>
            <a:r>
              <a:rPr lang="en-US" sz="7200">
                <a:solidFill>
                  <a:srgbClr val="FFFFFF"/>
                </a:solidFill>
                <a:latin typeface="Cormorant Garamond Bold Italics"/>
              </a:rPr>
              <a:t>DISCUSSIONS &amp; CODE</a:t>
            </a:r>
          </a:p>
        </p:txBody>
      </p:sp>
      <p:grpSp>
        <p:nvGrpSpPr>
          <p:cNvPr id="9" name="Group 9"/>
          <p:cNvGrpSpPr/>
          <p:nvPr/>
        </p:nvGrpSpPr>
        <p:grpSpPr>
          <a:xfrm>
            <a:off x="432691" y="2482336"/>
            <a:ext cx="4793390" cy="8195536"/>
            <a:chOff x="0" y="0"/>
            <a:chExt cx="6391187" cy="10927382"/>
          </a:xfrm>
        </p:grpSpPr>
        <p:sp>
          <p:nvSpPr>
            <p:cNvPr id="10" name="TextBox 10"/>
            <p:cNvSpPr txBox="1"/>
            <p:nvPr/>
          </p:nvSpPr>
          <p:spPr>
            <a:xfrm>
              <a:off x="0" y="428798"/>
              <a:ext cx="6391187" cy="10498584"/>
            </a:xfrm>
            <a:prstGeom prst="rect">
              <a:avLst/>
            </a:prstGeom>
          </p:spPr>
          <p:txBody>
            <a:bodyPr lIns="0" tIns="0" rIns="0" bIns="0" rtlCol="0" anchor="t">
              <a:spAutoFit/>
            </a:bodyPr>
            <a:lstStyle/>
            <a:p>
              <a:pPr algn="l">
                <a:lnSpc>
                  <a:spcPts val="3141"/>
                </a:lnSpc>
              </a:pPr>
              <a:r>
                <a:rPr lang="en-US" sz="1847">
                  <a:solidFill>
                    <a:srgbClr val="2B1714"/>
                  </a:solidFill>
                  <a:latin typeface="Glacial Indifference"/>
                </a:rPr>
                <a:t>NULL values are those values in which there is no data value in the particular field in the table.</a:t>
              </a:r>
            </a:p>
            <a:p>
              <a:pPr algn="l">
                <a:lnSpc>
                  <a:spcPts val="3141"/>
                </a:lnSpc>
              </a:pPr>
              <a:r>
                <a:rPr lang="en-US" sz="1847">
                  <a:solidFill>
                    <a:srgbClr val="2B1714"/>
                  </a:solidFill>
                  <a:latin typeface="Glacial Indifference"/>
                </a:rPr>
                <a:t>It is important to understand that a NULL value differs from a zero value.</a:t>
              </a:r>
            </a:p>
            <a:p>
              <a:pPr algn="l">
                <a:lnSpc>
                  <a:spcPts val="3141"/>
                </a:lnSpc>
              </a:pPr>
              <a:r>
                <a:rPr lang="en-US" sz="1847">
                  <a:solidFill>
                    <a:srgbClr val="2B1714"/>
                  </a:solidFill>
                  <a:latin typeface="Glacial Indifference"/>
                </a:rPr>
                <a:t>A NULL value is used to represent a missing value, but it usually has one of three different interpretations:</a:t>
              </a:r>
            </a:p>
            <a:p>
              <a:pPr marL="398925" lvl="1" indent="-199462" algn="l">
                <a:lnSpc>
                  <a:spcPts val="3141"/>
                </a:lnSpc>
                <a:buFont typeface="Arial"/>
                <a:buChar char="•"/>
              </a:pPr>
              <a:r>
                <a:rPr lang="en-US" sz="1847">
                  <a:solidFill>
                    <a:srgbClr val="2B1714"/>
                  </a:solidFill>
                  <a:latin typeface="Glacial Indifference"/>
                </a:rPr>
                <a:t>The value unknown (value exists but is not known)</a:t>
              </a:r>
            </a:p>
            <a:p>
              <a:pPr marL="398925" lvl="1" indent="-199462" algn="l">
                <a:lnSpc>
                  <a:spcPts val="3141"/>
                </a:lnSpc>
                <a:buFont typeface="Arial"/>
                <a:buChar char="•"/>
              </a:pPr>
              <a:r>
                <a:rPr lang="en-US" sz="1847">
                  <a:solidFill>
                    <a:srgbClr val="2B1714"/>
                  </a:solidFill>
                  <a:latin typeface="Glacial Indifference"/>
                </a:rPr>
                <a:t>Value not available (exists but is purposely withheld)</a:t>
              </a:r>
            </a:p>
            <a:p>
              <a:pPr marL="398925" lvl="1" indent="-199462" algn="l">
                <a:lnSpc>
                  <a:spcPts val="3141"/>
                </a:lnSpc>
                <a:buFont typeface="Arial"/>
                <a:buChar char="•"/>
              </a:pPr>
              <a:r>
                <a:rPr lang="en-US" sz="1847">
                  <a:solidFill>
                    <a:srgbClr val="2B1714"/>
                  </a:solidFill>
                  <a:latin typeface="Glacial Indifference"/>
                </a:rPr>
                <a:t>Attribute not applicable (undefined for this tuple)</a:t>
              </a:r>
            </a:p>
            <a:p>
              <a:pPr algn="l">
                <a:lnSpc>
                  <a:spcPts val="3141"/>
                </a:lnSpc>
              </a:pPr>
              <a:r>
                <a:rPr lang="en-US" sz="1847">
                  <a:solidFill>
                    <a:srgbClr val="2B1714"/>
                  </a:solidFill>
                  <a:latin typeface="Glacial Indifference"/>
                </a:rPr>
                <a:t>It is often not possible to determine which of the meanings is intended. Hence, SQL does not distinguish between the different meanings of NULL.</a:t>
              </a:r>
            </a:p>
            <a:p>
              <a:pPr algn="l">
                <a:lnSpc>
                  <a:spcPts val="3141"/>
                </a:lnSpc>
              </a:pPr>
              <a:endParaRPr lang="en-US" sz="1847">
                <a:solidFill>
                  <a:srgbClr val="2B1714"/>
                </a:solidFill>
                <a:latin typeface="Glacial Indifference"/>
              </a:endParaRPr>
            </a:p>
            <a:p>
              <a:pPr marL="0" lvl="0" indent="0" algn="l">
                <a:lnSpc>
                  <a:spcPts val="3141"/>
                </a:lnSpc>
              </a:pPr>
              <a:endParaRPr lang="en-US" sz="1847">
                <a:solidFill>
                  <a:srgbClr val="2B1714"/>
                </a:solidFill>
                <a:latin typeface="Glacial Indifference"/>
              </a:endParaRPr>
            </a:p>
          </p:txBody>
        </p:sp>
        <p:sp>
          <p:nvSpPr>
            <p:cNvPr id="11" name="TextBox 11"/>
            <p:cNvSpPr txBox="1"/>
            <p:nvPr/>
          </p:nvSpPr>
          <p:spPr>
            <a:xfrm>
              <a:off x="0" y="-104775"/>
              <a:ext cx="6391187" cy="532534"/>
            </a:xfrm>
            <a:prstGeom prst="rect">
              <a:avLst/>
            </a:prstGeom>
          </p:spPr>
          <p:txBody>
            <a:bodyPr lIns="0" tIns="0" rIns="0" bIns="0" rtlCol="0" anchor="t">
              <a:spAutoFit/>
            </a:bodyPr>
            <a:lstStyle/>
            <a:p>
              <a:pPr marL="0" lvl="0" indent="0" algn="l">
                <a:lnSpc>
                  <a:spcPts val="3651"/>
                </a:lnSpc>
              </a:pPr>
              <a:r>
                <a:rPr lang="en-US" sz="2147">
                  <a:solidFill>
                    <a:srgbClr val="2D3880"/>
                  </a:solidFill>
                  <a:latin typeface="Glacial Indifference Bold"/>
                </a:rPr>
                <a:t>Checking NULL Values : </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31905" cy="10287000"/>
            <a:chOff x="0" y="0"/>
            <a:chExt cx="1667662" cy="2709333"/>
          </a:xfrm>
        </p:grpSpPr>
        <p:sp>
          <p:nvSpPr>
            <p:cNvPr id="3" name="Freeform 3"/>
            <p:cNvSpPr/>
            <p:nvPr/>
          </p:nvSpPr>
          <p:spPr>
            <a:xfrm>
              <a:off x="0" y="0"/>
              <a:ext cx="1667662" cy="2709333"/>
            </a:xfrm>
            <a:custGeom>
              <a:avLst/>
              <a:gdLst/>
              <a:ahLst/>
              <a:cxnLst/>
              <a:rect l="l" t="t" r="r" b="b"/>
              <a:pathLst>
                <a:path w="1667662" h="2709333">
                  <a:moveTo>
                    <a:pt x="0" y="0"/>
                  </a:moveTo>
                  <a:lnTo>
                    <a:pt x="1667662" y="0"/>
                  </a:lnTo>
                  <a:lnTo>
                    <a:pt x="1667662" y="2709333"/>
                  </a:lnTo>
                  <a:lnTo>
                    <a:pt x="0" y="2709333"/>
                  </a:lnTo>
                  <a:close/>
                </a:path>
              </a:pathLst>
            </a:custGeom>
            <a:solidFill>
              <a:srgbClr val="9D9DE4"/>
            </a:solidFill>
          </p:spPr>
        </p:sp>
        <p:sp>
          <p:nvSpPr>
            <p:cNvPr id="4" name="TextBox 4"/>
            <p:cNvSpPr txBox="1"/>
            <p:nvPr/>
          </p:nvSpPr>
          <p:spPr>
            <a:xfrm>
              <a:off x="0" y="-57150"/>
              <a:ext cx="1667662" cy="2766483"/>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382701" y="0"/>
            <a:ext cx="6714605" cy="10287000"/>
          </a:xfrm>
          <a:custGeom>
            <a:avLst/>
            <a:gdLst/>
            <a:ahLst/>
            <a:cxnLst/>
            <a:rect l="l" t="t" r="r" b="b"/>
            <a:pathLst>
              <a:path w="6714605" h="10287000">
                <a:moveTo>
                  <a:pt x="0" y="0"/>
                </a:moveTo>
                <a:lnTo>
                  <a:pt x="6714606" y="0"/>
                </a:lnTo>
                <a:lnTo>
                  <a:pt x="671460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6439642" y="7949999"/>
            <a:ext cx="10819658" cy="3303223"/>
          </a:xfrm>
          <a:custGeom>
            <a:avLst/>
            <a:gdLst/>
            <a:ahLst/>
            <a:cxnLst/>
            <a:rect l="l" t="t" r="r" b="b"/>
            <a:pathLst>
              <a:path w="10819658" h="3303223">
                <a:moveTo>
                  <a:pt x="0" y="0"/>
                </a:moveTo>
                <a:lnTo>
                  <a:pt x="10819658" y="0"/>
                </a:lnTo>
                <a:lnTo>
                  <a:pt x="10819658" y="3303222"/>
                </a:lnTo>
                <a:lnTo>
                  <a:pt x="0" y="3303222"/>
                </a:lnTo>
                <a:lnTo>
                  <a:pt x="0" y="0"/>
                </a:lnTo>
                <a:close/>
              </a:path>
            </a:pathLst>
          </a:custGeom>
          <a:blipFill>
            <a:blip r:embed="rId4"/>
            <a:stretch>
              <a:fillRect t="-6131" b="-2186"/>
            </a:stretch>
          </a:blipFill>
        </p:spPr>
      </p:sp>
      <p:sp>
        <p:nvSpPr>
          <p:cNvPr id="7" name="Freeform 7"/>
          <p:cNvSpPr/>
          <p:nvPr/>
        </p:nvSpPr>
        <p:spPr>
          <a:xfrm>
            <a:off x="6331905" y="0"/>
            <a:ext cx="9989012" cy="8024880"/>
          </a:xfrm>
          <a:custGeom>
            <a:avLst/>
            <a:gdLst/>
            <a:ahLst/>
            <a:cxnLst/>
            <a:rect l="l" t="t" r="r" b="b"/>
            <a:pathLst>
              <a:path w="9989012" h="8024880">
                <a:moveTo>
                  <a:pt x="0" y="0"/>
                </a:moveTo>
                <a:lnTo>
                  <a:pt x="9989012" y="0"/>
                </a:lnTo>
                <a:lnTo>
                  <a:pt x="9989012" y="8024880"/>
                </a:lnTo>
                <a:lnTo>
                  <a:pt x="0" y="8024880"/>
                </a:lnTo>
                <a:lnTo>
                  <a:pt x="0" y="0"/>
                </a:lnTo>
                <a:close/>
              </a:path>
            </a:pathLst>
          </a:custGeom>
          <a:blipFill>
            <a:blip r:embed="rId5"/>
            <a:stretch>
              <a:fillRect/>
            </a:stretch>
          </a:blipFill>
        </p:spPr>
      </p:sp>
      <p:sp>
        <p:nvSpPr>
          <p:cNvPr id="8" name="TextBox 8"/>
          <p:cNvSpPr txBox="1"/>
          <p:nvPr/>
        </p:nvSpPr>
        <p:spPr>
          <a:xfrm>
            <a:off x="514350" y="224757"/>
            <a:ext cx="5303205" cy="2278380"/>
          </a:xfrm>
          <a:prstGeom prst="rect">
            <a:avLst/>
          </a:prstGeom>
        </p:spPr>
        <p:txBody>
          <a:bodyPr lIns="0" tIns="0" rIns="0" bIns="0" rtlCol="0" anchor="t">
            <a:spAutoFit/>
          </a:bodyPr>
          <a:lstStyle/>
          <a:p>
            <a:pPr marL="0" lvl="0" indent="0" algn="l">
              <a:lnSpc>
                <a:spcPts val="9000"/>
              </a:lnSpc>
            </a:pPr>
            <a:r>
              <a:rPr lang="en-US" sz="7200">
                <a:solidFill>
                  <a:srgbClr val="FFFFFF"/>
                </a:solidFill>
                <a:latin typeface="Cormorant Garamond Bold Italics"/>
              </a:rPr>
              <a:t>DISCUSSIONS &amp; CODE</a:t>
            </a:r>
          </a:p>
        </p:txBody>
      </p:sp>
      <p:grpSp>
        <p:nvGrpSpPr>
          <p:cNvPr id="9" name="Group 9"/>
          <p:cNvGrpSpPr/>
          <p:nvPr/>
        </p:nvGrpSpPr>
        <p:grpSpPr>
          <a:xfrm>
            <a:off x="432691" y="2482336"/>
            <a:ext cx="4793390" cy="7007562"/>
            <a:chOff x="0" y="0"/>
            <a:chExt cx="6391187" cy="9343415"/>
          </a:xfrm>
        </p:grpSpPr>
        <p:sp>
          <p:nvSpPr>
            <p:cNvPr id="10" name="TextBox 10"/>
            <p:cNvSpPr txBox="1"/>
            <p:nvPr/>
          </p:nvSpPr>
          <p:spPr>
            <a:xfrm>
              <a:off x="0" y="428798"/>
              <a:ext cx="6391187" cy="8914617"/>
            </a:xfrm>
            <a:prstGeom prst="rect">
              <a:avLst/>
            </a:prstGeom>
          </p:spPr>
          <p:txBody>
            <a:bodyPr lIns="0" tIns="0" rIns="0" bIns="0" rtlCol="0" anchor="t">
              <a:spAutoFit/>
            </a:bodyPr>
            <a:lstStyle/>
            <a:p>
              <a:pPr algn="l">
                <a:lnSpc>
                  <a:spcPts val="3141"/>
                </a:lnSpc>
              </a:pPr>
              <a:r>
                <a:rPr lang="en-US" sz="1847">
                  <a:solidFill>
                    <a:srgbClr val="2B1714"/>
                  </a:solidFill>
                  <a:latin typeface="Glacial Indifference"/>
                </a:rPr>
                <a:t>Duplicate records in SQL, also known as duplicate rows, are identical rows in an SQL table. This means, for a pair of duplicate records, the values in each column coincide.</a:t>
              </a:r>
            </a:p>
            <a:p>
              <a:pPr algn="l">
                <a:lnSpc>
                  <a:spcPts val="3141"/>
                </a:lnSpc>
              </a:pPr>
              <a:r>
                <a:rPr lang="en-US" sz="1847">
                  <a:solidFill>
                    <a:srgbClr val="2B1714"/>
                  </a:solidFill>
                  <a:latin typeface="Glacial Indifference"/>
                </a:rPr>
                <a:t>It is important to check duplicate values so that the dataset remains original &amp; unique.</a:t>
              </a:r>
            </a:p>
            <a:p>
              <a:pPr algn="l">
                <a:lnSpc>
                  <a:spcPts val="3141"/>
                </a:lnSpc>
              </a:pPr>
              <a:endParaRPr lang="en-US" sz="1847">
                <a:solidFill>
                  <a:srgbClr val="2B1714"/>
                </a:solidFill>
                <a:latin typeface="Glacial Indifference"/>
              </a:endParaRPr>
            </a:p>
            <a:p>
              <a:pPr algn="l">
                <a:lnSpc>
                  <a:spcPts val="3141"/>
                </a:lnSpc>
              </a:pPr>
              <a:r>
                <a:rPr lang="en-US" sz="1847">
                  <a:solidFill>
                    <a:srgbClr val="2B1714"/>
                  </a:solidFill>
                  <a:latin typeface="Glacial Indifference"/>
                </a:rPr>
                <a:t>From the output we got to know that there are no duplicate values in the dataset</a:t>
              </a:r>
            </a:p>
            <a:p>
              <a:pPr algn="l">
                <a:lnSpc>
                  <a:spcPts val="3141"/>
                </a:lnSpc>
              </a:pPr>
              <a:endParaRPr lang="en-US" sz="1847">
                <a:solidFill>
                  <a:srgbClr val="2B1714"/>
                </a:solidFill>
                <a:latin typeface="Glacial Indifference"/>
              </a:endParaRPr>
            </a:p>
            <a:p>
              <a:pPr algn="l">
                <a:lnSpc>
                  <a:spcPts val="3141"/>
                </a:lnSpc>
              </a:pPr>
              <a:r>
                <a:rPr lang="en-US" sz="1847">
                  <a:solidFill>
                    <a:srgbClr val="2B1714"/>
                  </a:solidFill>
                  <a:latin typeface="Glacial Indifference"/>
                </a:rPr>
                <a:t>How did we come to this conclusion?</a:t>
              </a:r>
            </a:p>
            <a:p>
              <a:pPr marL="0" lvl="0" indent="0" algn="l">
                <a:lnSpc>
                  <a:spcPts val="3141"/>
                </a:lnSpc>
              </a:pPr>
              <a:r>
                <a:rPr lang="en-US" sz="1847">
                  <a:solidFill>
                    <a:srgbClr val="2B1714"/>
                  </a:solidFill>
                  <a:latin typeface="Glacial Indifference"/>
                </a:rPr>
                <a:t>We created a view named duplicate_booking_ids. A view in SQL is a virtual table based on the result set of an SQL query. It contains rows &amp; columns just like a table &amp; the fields in a view are fields from one or more real tables in the dataset.</a:t>
              </a:r>
            </a:p>
          </p:txBody>
        </p:sp>
        <p:sp>
          <p:nvSpPr>
            <p:cNvPr id="11" name="TextBox 11"/>
            <p:cNvSpPr txBox="1"/>
            <p:nvPr/>
          </p:nvSpPr>
          <p:spPr>
            <a:xfrm>
              <a:off x="0" y="-104775"/>
              <a:ext cx="6391187" cy="532534"/>
            </a:xfrm>
            <a:prstGeom prst="rect">
              <a:avLst/>
            </a:prstGeom>
          </p:spPr>
          <p:txBody>
            <a:bodyPr lIns="0" tIns="0" rIns="0" bIns="0" rtlCol="0" anchor="t">
              <a:spAutoFit/>
            </a:bodyPr>
            <a:lstStyle/>
            <a:p>
              <a:pPr marL="0" lvl="0" indent="0" algn="l">
                <a:lnSpc>
                  <a:spcPts val="3651"/>
                </a:lnSpc>
              </a:pPr>
              <a:r>
                <a:rPr lang="en-US" sz="2147">
                  <a:solidFill>
                    <a:srgbClr val="2D3880"/>
                  </a:solidFill>
                  <a:latin typeface="Glacial Indifference Bold"/>
                </a:rPr>
                <a:t>Checking DUPLICATE Value : </a:t>
              </a: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1978</Words>
  <Application>Microsoft Office PowerPoint</Application>
  <PresentationFormat>Custom</PresentationFormat>
  <Paragraphs>205</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The Seasons</vt:lpstr>
      <vt:lpstr>Canva Sans</vt:lpstr>
      <vt:lpstr>Arial</vt:lpstr>
      <vt:lpstr>B612 Bold</vt:lpstr>
      <vt:lpstr>Glacial Indifference Bold</vt:lpstr>
      <vt:lpstr>Glacial Indifference</vt:lpstr>
      <vt:lpstr>Cormorant Garamond Bold</vt:lpstr>
      <vt:lpstr>Calibri</vt:lpstr>
      <vt:lpstr>Cormorant Garamond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Hi Anushka!</cp:lastModifiedBy>
  <cp:revision>2</cp:revision>
  <dcterms:created xsi:type="dcterms:W3CDTF">2006-08-16T00:00:00Z</dcterms:created>
  <dcterms:modified xsi:type="dcterms:W3CDTF">2024-06-28T15:14:37Z</dcterms:modified>
  <dc:identifier>DAGJJQqzsho</dc:identifier>
</cp:coreProperties>
</file>